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4"/>
  </p:notesMasterIdLst>
  <p:handoutMasterIdLst>
    <p:handoutMasterId r:id="rId15"/>
  </p:handoutMasterIdLst>
  <p:sldIdLst>
    <p:sldId id="256" r:id="rId3"/>
    <p:sldId id="303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</p:sldIdLst>
  <p:sldSz cx="9144000" cy="6858000" type="screen4x3"/>
  <p:notesSz cx="6797675" cy="9926638"/>
  <p:defaultTextStyle>
    <a:defPPr>
      <a:defRPr lang="da-DK"/>
    </a:defPPr>
    <a:lvl1pPr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197B"/>
    <a:srgbClr val="C72BF1"/>
    <a:srgbClr val="BC55F5"/>
    <a:srgbClr val="E151F9"/>
    <a:srgbClr val="AD5BFF"/>
    <a:srgbClr val="8C19FF"/>
    <a:srgbClr val="9933FF"/>
    <a:srgbClr val="B125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l" defTabSz="914531">
              <a:defRPr sz="1200" b="0"/>
            </a:lvl1pPr>
          </a:lstStyle>
          <a:p>
            <a:pPr>
              <a:defRPr/>
            </a:pPr>
            <a:r>
              <a:rPr lang="da-DK"/>
              <a:t>Informationsmøde i Boformen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defTabSz="914531">
              <a:defRPr sz="1200" b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l" defTabSz="914531">
              <a:defRPr sz="1200" b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 defTabSz="914531">
              <a:defRPr sz="1200" b="0"/>
            </a:lvl1pPr>
          </a:lstStyle>
          <a:p>
            <a:pPr>
              <a:defRPr/>
            </a:pPr>
            <a:fld id="{1B5C1BCD-6289-4524-BDC1-8FD57BA47A6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l" defTabSz="914531">
              <a:defRPr sz="1200" b="0"/>
            </a:lvl1pPr>
          </a:lstStyle>
          <a:p>
            <a:pPr>
              <a:defRPr/>
            </a:pPr>
            <a:r>
              <a:rPr lang="da-DK"/>
              <a:t>Informationsmøde i Boformen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defTabSz="914531">
              <a:defRPr sz="1200" b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7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7187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l" defTabSz="914531">
              <a:defRPr sz="1200" b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 defTabSz="914531">
              <a:defRPr sz="1200" b="0"/>
            </a:lvl1pPr>
          </a:lstStyle>
          <a:p>
            <a:pPr>
              <a:defRPr/>
            </a:pPr>
            <a:fld id="{429E3B15-39D7-4898-9F75-3267922C17B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14400"/>
            <a:r>
              <a:rPr lang="da-DK" smtClean="0"/>
              <a:t>Informationsmøde i Boformen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EFE1F104-8F46-4330-A33B-68AF903EA373}" type="slidenum">
              <a:rPr lang="da-DK" smtClean="0"/>
              <a:pPr defTabSz="914400"/>
              <a:t>1</a:t>
            </a:fld>
            <a:endParaRPr lang="da-DK" smtClean="0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orsid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9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90775"/>
            <a:ext cx="7772400" cy="1470025"/>
          </a:xfrm>
        </p:spPr>
        <p:txBody>
          <a:bodyPr/>
          <a:lstStyle>
            <a:lvl1pPr>
              <a:defRPr sz="5400">
                <a:solidFill>
                  <a:srgbClr val="B125AA"/>
                </a:solidFill>
              </a:defRPr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2432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DE555-0DD9-4D93-9DEE-E6A664575E19}" type="datetime1">
              <a:rPr lang="da-DK"/>
              <a:pPr>
                <a:defRPr/>
              </a:pPr>
              <a:t>22-10-2014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83092-9F2C-48D5-8E23-4591681C3F0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CD8BB-7711-43BA-923B-3D046F633E69}" type="datetime1">
              <a:rPr lang="da-DK"/>
              <a:pPr>
                <a:defRPr/>
              </a:pPr>
              <a:t>22-10-2014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912C3-BE8C-483E-9AA0-2DFFAF1B705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77025" y="188913"/>
            <a:ext cx="2071688" cy="5937250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67425" cy="5937250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05DFB-7CAC-4A38-B39E-71BCD7359433}" type="datetime1">
              <a:rPr lang="da-DK"/>
              <a:pPr>
                <a:defRPr/>
              </a:pPr>
              <a:t>22-10-2014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8E057-151E-487D-935A-41410380237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DFAEA-C04A-44AF-90AF-43F046E81A48}" type="datetime1">
              <a:rPr lang="da-DK"/>
              <a:pPr>
                <a:defRPr/>
              </a:pPr>
              <a:t>22-10-2014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C1125-8317-4930-AB83-25D95A5B458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EF00D-9903-4C52-8B27-5E319D3A2C4D}" type="datetime1">
              <a:rPr lang="da-DK"/>
              <a:pPr>
                <a:defRPr/>
              </a:pPr>
              <a:t>22-10-2014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94283-1EC4-4233-8163-94F2D1D6FC3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A84AB-A92B-46E0-9C33-6C054389FC48}" type="datetime1">
              <a:rPr lang="da-DK"/>
              <a:pPr>
                <a:defRPr/>
              </a:pPr>
              <a:t>22-10-2014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09DA6-B679-4200-84B3-34476759C19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47C79-F862-46BD-A26A-1C350F5498E9}" type="datetime1">
              <a:rPr lang="da-DK"/>
              <a:pPr>
                <a:defRPr/>
              </a:pPr>
              <a:t>22-10-2014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F4F77-6AD7-4764-A1CB-C7E7B785965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12D2E-E796-4935-8422-D963D05FB70C}" type="datetime1">
              <a:rPr lang="da-DK"/>
              <a:pPr>
                <a:defRPr/>
              </a:pPr>
              <a:t>22-10-2014</a:t>
            </a:fld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E1A65-4778-4A46-BC47-256A4875F90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F9636-6254-4D74-B11A-800782874DED}" type="datetime1">
              <a:rPr lang="da-DK"/>
              <a:pPr>
                <a:defRPr/>
              </a:pPr>
              <a:t>22-10-2014</a:t>
            </a:fld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5304A-9EF9-4C23-BAC8-F949E718A45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308A5-5A6E-4168-91CD-ACD1470C6DE0}" type="datetime1">
              <a:rPr lang="da-DK"/>
              <a:pPr>
                <a:defRPr/>
              </a:pPr>
              <a:t>22-10-2014</a:t>
            </a:fld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EA805-F082-41A3-ADA3-2A731EE16BF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D321E-A0F7-4B46-B83F-53988CEB2459}" type="datetime1">
              <a:rPr lang="da-DK"/>
              <a:pPr>
                <a:defRPr/>
              </a:pPr>
              <a:t>22-10-2014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408B7-F388-4FEA-905D-6688FAB19BE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3D25E-54F3-453F-8BAF-82C330F6F9DD}" type="datetime1">
              <a:rPr lang="da-DK"/>
              <a:pPr>
                <a:defRPr/>
              </a:pPr>
              <a:t>22-10-2014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113F6-F934-4E93-BE37-CD69E9D2ED1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77DA7-9DEF-45D4-8E67-FF229A9C5139}" type="datetime1">
              <a:rPr lang="da-DK"/>
              <a:pPr>
                <a:defRPr/>
              </a:pPr>
              <a:t>22-10-2014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77320-D018-42F0-BC4B-11EFED2BF27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0ECC5-5121-4A0F-B35B-98157ED3F831}" type="datetime1">
              <a:rPr lang="da-DK"/>
              <a:pPr>
                <a:defRPr/>
              </a:pPr>
              <a:t>22-10-2014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ABA03-AE29-4CB5-A640-78E251349C8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FD65E-C747-4471-97C6-67446CD6C7CD}" type="datetime1">
              <a:rPr lang="da-DK"/>
              <a:pPr>
                <a:defRPr/>
              </a:pPr>
              <a:t>22-10-2014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E3B23-4042-46F8-8B33-A500B5A1CD2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10AC0-34FF-4ECC-B707-1DCDCAAB0683}" type="datetime1">
              <a:rPr lang="da-DK"/>
              <a:pPr>
                <a:defRPr/>
              </a:pPr>
              <a:t>22-10-2014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859C0-E0E6-42EC-B569-8E26682FCB8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69FE-2D95-4F5B-B82F-240333F4E8AF}" type="datetime1">
              <a:rPr lang="da-DK"/>
              <a:pPr>
                <a:defRPr/>
              </a:pPr>
              <a:t>22-10-2014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AA9BA-E741-461B-862C-D024BE3CA1B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C1266-1289-423F-A595-1D0C1499EF9B}" type="datetime1">
              <a:rPr lang="da-DK"/>
              <a:pPr>
                <a:defRPr/>
              </a:pPr>
              <a:t>22-10-2014</a:t>
            </a:fld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8FCCD-85F9-4ECB-BB73-E5FCC9E0EF2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1C56E-0044-45C4-A612-B9DFE875FE28}" type="datetime1">
              <a:rPr lang="da-DK"/>
              <a:pPr>
                <a:defRPr/>
              </a:pPr>
              <a:t>22-10-2014</a:t>
            </a:fld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43872-9F32-42D3-917F-C848A36CED2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E6ABC-9EA5-4C9D-AF86-0907368C116E}" type="datetime1">
              <a:rPr lang="da-DK"/>
              <a:pPr>
                <a:defRPr/>
              </a:pPr>
              <a:t>22-10-2014</a:t>
            </a:fld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B2F70-21B1-4C4D-8000-D21775AA845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3F223-7DE0-4904-90CB-95338565B5DD}" type="datetime1">
              <a:rPr lang="da-DK"/>
              <a:pPr>
                <a:defRPr/>
              </a:pPr>
              <a:t>22-10-2014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29092-4A8B-4DE1-8A10-C482A6BB35A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7E4DE-51FF-47FF-9BAA-9DC8F12EA6F6}" type="datetime1">
              <a:rPr lang="da-DK"/>
              <a:pPr>
                <a:defRPr/>
              </a:pPr>
              <a:t>22-10-2014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01ABC-A560-4207-AB04-8054EEEAED2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sidehove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217025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88913"/>
            <a:ext cx="7345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fld id="{B5DDE4AA-B72F-4891-A021-21A0226909B2}" type="datetime1">
              <a:rPr lang="da-DK"/>
              <a:pPr>
                <a:defRPr/>
              </a:pPr>
              <a:t>22-10-2014</a:t>
            </a:fld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097FB224-B25E-4B58-9E9B-B3E85AD065C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grøn baggrun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fld id="{F17C6E33-02F3-4933-BA84-E67226540286}" type="datetime1">
              <a:rPr lang="da-DK"/>
              <a:pPr>
                <a:defRPr/>
              </a:pPr>
              <a:t>22-10-2014</a:t>
            </a:fld>
            <a:endParaRPr lang="da-DK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6703BBD-90C9-4B2E-8996-91110FC6ED1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EAC41E-ABE6-40D1-92BD-B5B1D13EBA93}" type="slidenum">
              <a:rPr lang="da-DK" smtClean="0"/>
              <a:pPr/>
              <a:t>1</a:t>
            </a:fld>
            <a:endParaRPr lang="da-DK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92375"/>
            <a:ext cx="7772400" cy="1470025"/>
          </a:xfrm>
        </p:spPr>
        <p:txBody>
          <a:bodyPr/>
          <a:lstStyle/>
          <a:p>
            <a:pPr algn="ctr" eaLnBrk="1" hangingPunct="1"/>
            <a:r>
              <a:rPr lang="da-DK" sz="3200" b="1" dirty="0" smtClean="0">
                <a:solidFill>
                  <a:schemeClr val="bg1"/>
                </a:solidFill>
              </a:rPr>
              <a:t/>
            </a:r>
            <a:br>
              <a:rPr lang="da-DK" sz="3200" b="1" dirty="0" smtClean="0">
                <a:solidFill>
                  <a:schemeClr val="bg1"/>
                </a:solidFill>
              </a:rPr>
            </a:br>
            <a:r>
              <a:rPr lang="da-DK" sz="3200" b="1" dirty="0" smtClean="0">
                <a:solidFill>
                  <a:schemeClr val="bg1"/>
                </a:solidFill>
              </a:rPr>
              <a:t>Møde i Sundhedspolitisk Dialogforum</a:t>
            </a:r>
            <a:br>
              <a:rPr lang="da-DK" sz="3200" b="1" dirty="0" smtClean="0">
                <a:solidFill>
                  <a:schemeClr val="bg1"/>
                </a:solidFill>
              </a:rPr>
            </a:br>
            <a:r>
              <a:rPr lang="da-DK" sz="3200" b="1" dirty="0" smtClean="0">
                <a:solidFill>
                  <a:schemeClr val="bg1"/>
                </a:solidFill>
              </a:rPr>
              <a:t>23. oktober 2014</a:t>
            </a:r>
            <a:br>
              <a:rPr lang="da-DK" sz="3200" b="1" dirty="0" smtClean="0">
                <a:solidFill>
                  <a:schemeClr val="bg1"/>
                </a:solidFill>
              </a:rPr>
            </a:br>
            <a:r>
              <a:rPr lang="da-DK" sz="2000" b="1" dirty="0" smtClean="0">
                <a:solidFill>
                  <a:schemeClr val="bg1"/>
                </a:solidFill>
              </a:rPr>
              <a:t>Genoptræning og rehabilitering – indsatsområde 3</a:t>
            </a:r>
            <a:r>
              <a:rPr lang="da-DK" sz="2000" dirty="0" smtClean="0"/>
              <a:t/>
            </a:r>
            <a:br>
              <a:rPr lang="da-DK" sz="2000" dirty="0" smtClean="0"/>
            </a:br>
            <a:endParaRPr lang="da-DK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b="1" dirty="0" smtClean="0"/>
              <a:t/>
            </a:r>
            <a:br>
              <a:rPr lang="da-DK" sz="2800" b="1" dirty="0" smtClean="0"/>
            </a:br>
            <a:r>
              <a:rPr lang="da-DK" sz="2800" b="1" dirty="0" smtClean="0"/>
              <a:t>Ligestilling af psykiatri og </a:t>
            </a:r>
            <a:r>
              <a:rPr lang="da-DK" sz="2800" b="1" dirty="0" err="1" smtClean="0"/>
              <a:t>somatik</a:t>
            </a:r>
            <a:r>
              <a:rPr lang="da-DK" sz="2800" b="1" dirty="0" smtClean="0"/>
              <a:t/>
            </a:r>
            <a:br>
              <a:rPr lang="da-DK" sz="2800" b="1" dirty="0" smtClean="0"/>
            </a:b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a-DK" sz="2400" b="1" dirty="0" smtClean="0"/>
          </a:p>
          <a:p>
            <a:pPr>
              <a:buNone/>
            </a:pPr>
            <a:endParaRPr lang="da-DK" sz="2400" b="1" dirty="0" smtClean="0"/>
          </a:p>
          <a:p>
            <a:pPr lvl="0"/>
            <a:r>
              <a:rPr lang="da-DK" sz="2400" dirty="0" smtClean="0"/>
              <a:t>På tværs af somatiske og psykiatriske indsatser skal der arbejdes på at udbrede gensidigt kendskab til hinandens måde at håndtere borgere</a:t>
            </a:r>
          </a:p>
          <a:p>
            <a:pPr lvl="0">
              <a:buNone/>
            </a:pPr>
            <a:endParaRPr lang="da-DK" sz="2400" dirty="0" smtClean="0"/>
          </a:p>
          <a:p>
            <a:r>
              <a:rPr lang="da-DK" sz="2400" dirty="0" smtClean="0"/>
              <a:t>Udfoldelse af tværsektorielt samarbejde gennem et projekt, hvor forskellige områder integreres målgruppe er som udgangspunkt borgere med angst og eller depression.</a:t>
            </a:r>
            <a:endParaRPr lang="da-DK" sz="24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0913" y="4986338"/>
            <a:ext cx="1843087" cy="1871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Spørgsmål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a-DK" dirty="0" smtClean="0"/>
          </a:p>
          <a:p>
            <a:pPr algn="ctr"/>
            <a:endParaRPr lang="da-DK" dirty="0" smtClean="0"/>
          </a:p>
          <a:p>
            <a:pPr algn="ctr"/>
            <a:endParaRPr lang="da-DK" dirty="0" smtClean="0"/>
          </a:p>
          <a:p>
            <a:pPr algn="ctr">
              <a:buNone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276600" y="1844675"/>
            <a:ext cx="1944688" cy="338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a-DK" sz="9600" kern="10" dirty="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A50021"/>
                </a:solidFill>
                <a:latin typeface="Arial Black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b="1" dirty="0" smtClean="0"/>
              <a:t>Overordnede fokuspunkter</a:t>
            </a: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da-DK" sz="2800" b="1" dirty="0" smtClean="0"/>
          </a:p>
          <a:p>
            <a:pPr lvl="0"/>
            <a:r>
              <a:rPr lang="da-DK" sz="2400" dirty="0" smtClean="0"/>
              <a:t>Udvikle en helhedsorienteret/rehabiliterende metodisk tilgang som fælles udgangspunkt</a:t>
            </a:r>
          </a:p>
          <a:p>
            <a:pPr lvl="0"/>
            <a:endParaRPr lang="da-DK" sz="2400" dirty="0" smtClean="0"/>
          </a:p>
          <a:p>
            <a:pPr lvl="0"/>
            <a:r>
              <a:rPr lang="da-DK" sz="2400" dirty="0" smtClean="0"/>
              <a:t>Systematisk arbejde med at udbrede ICF tankegangen</a:t>
            </a:r>
          </a:p>
          <a:p>
            <a:pPr lvl="0">
              <a:buNone/>
            </a:pPr>
            <a:endParaRPr lang="da-DK" sz="2400" dirty="0" smtClean="0"/>
          </a:p>
          <a:p>
            <a:r>
              <a:rPr lang="da-DK" sz="2400" dirty="0" smtClean="0"/>
              <a:t>Udvikling af model for tværsektorielt samarbejde omkring meget komplekse patienter</a:t>
            </a:r>
            <a:endParaRPr lang="da-DK" sz="24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0913" y="4986338"/>
            <a:ext cx="1843087" cy="1871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b="1" dirty="0" smtClean="0"/>
              <a:t/>
            </a:r>
            <a:br>
              <a:rPr lang="da-DK" sz="2800" b="1" dirty="0" smtClean="0"/>
            </a:br>
            <a:r>
              <a:rPr lang="da-DK" sz="2800" b="1" dirty="0" smtClean="0"/>
              <a:t>Overordnede fokusområder </a:t>
            </a:r>
            <a:br>
              <a:rPr lang="da-DK" sz="2800" b="1" dirty="0" smtClean="0"/>
            </a:b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 smtClean="0"/>
              <a:t>Børn og unge med erhvervet/medfødt hjerneskade</a:t>
            </a:r>
          </a:p>
          <a:p>
            <a:r>
              <a:rPr lang="da-DK" sz="2400" dirty="0" smtClean="0"/>
              <a:t>Voksne med erhvervet hjerneskade</a:t>
            </a:r>
          </a:p>
          <a:p>
            <a:r>
              <a:rPr lang="da-DK" sz="2400" dirty="0" smtClean="0"/>
              <a:t>Hjælpemidler og behandlingsredskaber</a:t>
            </a:r>
          </a:p>
          <a:p>
            <a:r>
              <a:rPr lang="da-DK" sz="2400" dirty="0" smtClean="0"/>
              <a:t>Genoptræning</a:t>
            </a:r>
          </a:p>
          <a:p>
            <a:r>
              <a:rPr lang="da-DK" sz="2400" dirty="0" smtClean="0"/>
              <a:t>Kronikerindsatsen</a:t>
            </a:r>
          </a:p>
          <a:p>
            <a:r>
              <a:rPr lang="da-DK" sz="2400" dirty="0" smtClean="0"/>
              <a:t>Træning i stedet for operation</a:t>
            </a:r>
          </a:p>
          <a:p>
            <a:r>
              <a:rPr lang="da-DK" sz="2400" dirty="0" smtClean="0"/>
              <a:t>Borgere med kroniske smerter – udvikle en styrket koordineret tværsektoriel indsats</a:t>
            </a:r>
          </a:p>
          <a:p>
            <a:r>
              <a:rPr lang="da-DK" sz="2400" dirty="0" smtClean="0"/>
              <a:t>Ligestilling af psykiatri og </a:t>
            </a:r>
            <a:r>
              <a:rPr lang="da-DK" sz="2400" dirty="0" err="1" smtClean="0"/>
              <a:t>somatik</a:t>
            </a:r>
            <a:endParaRPr lang="da-DK" sz="2400" dirty="0" smtClean="0"/>
          </a:p>
          <a:p>
            <a:endParaRPr lang="da-DK" sz="24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695" y="5103521"/>
            <a:ext cx="2339305" cy="175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b="1" dirty="0" smtClean="0"/>
              <a:t>Hjerneskadeområdet</a:t>
            </a:r>
            <a:endParaRPr lang="da-DK" sz="28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a-DK" sz="2400" b="1" dirty="0" smtClean="0"/>
          </a:p>
          <a:p>
            <a:pPr>
              <a:buNone/>
            </a:pPr>
            <a:r>
              <a:rPr lang="da-DK" sz="2400" b="1" dirty="0" smtClean="0"/>
              <a:t>Børn og unge med erhvervet/medfødt hjerneskade</a:t>
            </a:r>
          </a:p>
          <a:p>
            <a:pPr>
              <a:buNone/>
            </a:pPr>
            <a:r>
              <a:rPr lang="da-DK" sz="2400" b="1" dirty="0" smtClean="0"/>
              <a:t>Voksne med erhvervet hjerneskade</a:t>
            </a:r>
          </a:p>
          <a:p>
            <a:pPr>
              <a:buNone/>
            </a:pPr>
            <a:endParaRPr lang="da-DK" sz="2400" b="1" dirty="0" smtClean="0"/>
          </a:p>
          <a:p>
            <a:r>
              <a:rPr lang="da-DK" sz="2400" dirty="0" smtClean="0"/>
              <a:t>Udvikling og forankring af tidlig og struktureret dialog i sektor-overgange</a:t>
            </a:r>
          </a:p>
          <a:p>
            <a:pPr>
              <a:buNone/>
            </a:pPr>
            <a:endParaRPr lang="da-DK" sz="20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0913" y="4986338"/>
            <a:ext cx="1843087" cy="1871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b="1" dirty="0" smtClean="0"/>
              <a:t/>
            </a:r>
            <a:br>
              <a:rPr lang="da-DK" sz="2800" b="1" dirty="0" smtClean="0"/>
            </a:br>
            <a:r>
              <a:rPr lang="da-DK" sz="2800" b="1" dirty="0" smtClean="0"/>
              <a:t>Hjælpemidler og behandlingsredskaber</a:t>
            </a:r>
            <a:br>
              <a:rPr lang="da-DK" sz="2800" b="1" dirty="0" smtClean="0"/>
            </a:b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a-DK" sz="2400" b="1" dirty="0" smtClean="0"/>
          </a:p>
          <a:p>
            <a:pPr>
              <a:buNone/>
            </a:pPr>
            <a:endParaRPr lang="da-DK" sz="2400" b="1" dirty="0" smtClean="0"/>
          </a:p>
          <a:p>
            <a:pPr>
              <a:buNone/>
            </a:pPr>
            <a:endParaRPr lang="da-DK" sz="2400" b="1" dirty="0" smtClean="0"/>
          </a:p>
          <a:p>
            <a:r>
              <a:rPr lang="da-DK" sz="2400" dirty="0" smtClean="0"/>
              <a:t>Udbygning af tovholderordningen og </a:t>
            </a:r>
            <a:r>
              <a:rPr lang="da-DK" sz="2400" dirty="0" err="1" smtClean="0"/>
              <a:t>Casekatalog</a:t>
            </a:r>
            <a:r>
              <a:rPr lang="da-DK" sz="2400" dirty="0" smtClean="0"/>
              <a:t> på Hjælpe-middelområdet</a:t>
            </a:r>
          </a:p>
          <a:p>
            <a:pPr>
              <a:buNone/>
            </a:pPr>
            <a:endParaRPr lang="da-DK" sz="24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0913" y="4986338"/>
            <a:ext cx="1843087" cy="1871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b="1" dirty="0" smtClean="0"/>
              <a:t/>
            </a:r>
            <a:br>
              <a:rPr lang="da-DK" sz="2800" b="1" dirty="0" smtClean="0"/>
            </a:br>
            <a:r>
              <a:rPr lang="da-DK" sz="2800" b="1" dirty="0" smtClean="0"/>
              <a:t>Genoptræning</a:t>
            </a:r>
            <a:br>
              <a:rPr lang="da-DK" sz="2800" b="1" dirty="0" smtClean="0"/>
            </a:b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a-DK" sz="2400" b="1" dirty="0" smtClean="0"/>
          </a:p>
          <a:p>
            <a:r>
              <a:rPr lang="da-DK" sz="2400" dirty="0" smtClean="0"/>
              <a:t>Implementering af model for stratificering af borgere på genoptræningsområdet</a:t>
            </a:r>
          </a:p>
          <a:p>
            <a:pPr lvl="0">
              <a:buNone/>
            </a:pPr>
            <a:endParaRPr lang="da-DK" sz="2400" dirty="0" smtClean="0"/>
          </a:p>
          <a:p>
            <a:r>
              <a:rPr lang="da-DK" sz="2400" dirty="0" smtClean="0"/>
              <a:t>Nuancering af ventetidsbegrebet og præcisering af, hvilke borgere der har størst behov for kortets mulig ventetid – herunder indsamle og analysere årsagerne til uhensigtsmæssige ventetider</a:t>
            </a:r>
          </a:p>
          <a:p>
            <a:pPr lvl="0">
              <a:buNone/>
            </a:pPr>
            <a:endParaRPr lang="da-DK" sz="2400" dirty="0" smtClean="0"/>
          </a:p>
          <a:p>
            <a:r>
              <a:rPr lang="da-DK" sz="2400" dirty="0" smtClean="0"/>
              <a:t>Rådgivning</a:t>
            </a:r>
          </a:p>
          <a:p>
            <a:pPr>
              <a:buNone/>
            </a:pPr>
            <a:endParaRPr lang="da-DK" sz="24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4831" y="5013623"/>
            <a:ext cx="2459169" cy="184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b="1" dirty="0" smtClean="0"/>
              <a:t/>
            </a:r>
            <a:br>
              <a:rPr lang="da-DK" sz="2800" b="1" dirty="0" smtClean="0"/>
            </a:br>
            <a:r>
              <a:rPr lang="da-DK" sz="2800" b="1" dirty="0" smtClean="0"/>
              <a:t>Kronikerindsatsen</a:t>
            </a:r>
            <a:br>
              <a:rPr lang="da-DK" sz="2800" b="1" dirty="0" smtClean="0"/>
            </a:b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a-DK" sz="2400" b="1" dirty="0" smtClean="0"/>
          </a:p>
          <a:p>
            <a:pPr>
              <a:buNone/>
            </a:pPr>
            <a:endParaRPr lang="da-DK" sz="2400" b="1" dirty="0" smtClean="0"/>
          </a:p>
          <a:p>
            <a:r>
              <a:rPr lang="da-DK" sz="2400" dirty="0" smtClean="0"/>
              <a:t>Sikring af, at kommunernes får mulighed for rådgivning og vejledning fra sygehusene omkring generelle forhold og enkeltsager</a:t>
            </a:r>
            <a:endParaRPr lang="da-DK" sz="24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0913" y="4986338"/>
            <a:ext cx="1843087" cy="1871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b="1" dirty="0" smtClean="0"/>
              <a:t/>
            </a:r>
            <a:br>
              <a:rPr lang="da-DK" sz="2800" b="1" dirty="0" smtClean="0"/>
            </a:br>
            <a:r>
              <a:rPr lang="da-DK" sz="2800" b="1" dirty="0" smtClean="0"/>
              <a:t>Træning i stedet for operation</a:t>
            </a:r>
            <a:br>
              <a:rPr lang="da-DK" sz="2800" b="1" dirty="0" smtClean="0"/>
            </a:b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a-DK" sz="2400" b="1" dirty="0" smtClean="0"/>
          </a:p>
          <a:p>
            <a:pPr>
              <a:buNone/>
            </a:pPr>
            <a:endParaRPr lang="da-DK" sz="2400" b="1" dirty="0" smtClean="0"/>
          </a:p>
          <a:p>
            <a:r>
              <a:rPr lang="da-DK" sz="2400" dirty="0" smtClean="0"/>
              <a:t>Udarbejdelse og implementering af model for kvalitetssikring af træning i stedet for operation</a:t>
            </a:r>
            <a:endParaRPr lang="da-DK" sz="24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pic>
        <p:nvPicPr>
          <p:cNvPr id="1026" name="Picture 2" descr="C:\Users\Imin13\AppData\Local\Microsoft\Windows\Temporary Internet Files\Content.Outlook\AL0E92Y1\IMG_1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211198"/>
            <a:ext cx="2195736" cy="1646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b="1" dirty="0" smtClean="0"/>
              <a:t/>
            </a:r>
            <a:br>
              <a:rPr lang="da-DK" sz="2800" b="1" dirty="0" smtClean="0"/>
            </a:br>
            <a:r>
              <a:rPr lang="da-DK" sz="2800" b="1" dirty="0" smtClean="0"/>
              <a:t>Borgere med kroniske smerter </a:t>
            </a:r>
            <a:r>
              <a:rPr lang="da-DK" b="1" dirty="0" smtClean="0"/>
              <a:t/>
            </a:r>
            <a:br>
              <a:rPr lang="da-DK" b="1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a-DK" sz="2400" b="1" dirty="0" smtClean="0"/>
          </a:p>
          <a:p>
            <a:pPr>
              <a:buNone/>
            </a:pPr>
            <a:r>
              <a:rPr lang="da-DK" sz="2400" b="1" dirty="0" smtClean="0"/>
              <a:t>Udvikle en styrket koordineret tværsektoriel indsats</a:t>
            </a:r>
          </a:p>
          <a:p>
            <a:pPr>
              <a:buNone/>
            </a:pPr>
            <a:endParaRPr lang="da-DK" sz="2400" b="1" dirty="0" smtClean="0"/>
          </a:p>
          <a:p>
            <a:r>
              <a:rPr lang="da-DK" sz="2400" dirty="0" smtClean="0"/>
              <a:t>Udvikling af pilotprojekt, hvor den tværsektorielle, koordinerende indsats udvikles, afprøves og evalueres indenfor området med borgere med kroniske smerter</a:t>
            </a:r>
            <a:endParaRPr lang="da-DK" sz="24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0913" y="4986338"/>
            <a:ext cx="1843087" cy="1871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rugerdefineret design">
  <a:themeElements>
    <a:clrScheme name="Brugerdefinere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rugerdefinere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rugerdefinere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2170</TotalTime>
  <Words>237</Words>
  <Application>Microsoft Office PowerPoint</Application>
  <PresentationFormat>Skærmshow (4:3)</PresentationFormat>
  <Paragraphs>61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11</vt:i4>
      </vt:variant>
    </vt:vector>
  </HeadingPairs>
  <TitlesOfParts>
    <vt:vector size="13" baseType="lpstr">
      <vt:lpstr>Standarddesign</vt:lpstr>
      <vt:lpstr>Brugerdefineret design</vt:lpstr>
      <vt:lpstr> Møde i Sundhedspolitisk Dialogforum 23. oktober 2014 Genoptræning og rehabilitering – indsatsområde 3 </vt:lpstr>
      <vt:lpstr>Overordnede fokuspunkter</vt:lpstr>
      <vt:lpstr> Overordnede fokusområder  </vt:lpstr>
      <vt:lpstr>Hjerneskadeområdet</vt:lpstr>
      <vt:lpstr> Hjælpemidler og behandlingsredskaber </vt:lpstr>
      <vt:lpstr> Genoptræning </vt:lpstr>
      <vt:lpstr> Kronikerindsatsen </vt:lpstr>
      <vt:lpstr> Træning i stedet for operation </vt:lpstr>
      <vt:lpstr> Borgere med kroniske smerter  </vt:lpstr>
      <vt:lpstr> Ligestilling af psykiatri og somatik </vt:lpstr>
      <vt:lpstr>Spørgsmål </vt:lpstr>
    </vt:vector>
  </TitlesOfParts>
  <Company>Nordjyllands Amt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Teknik og Miljø</dc:creator>
  <cp:lastModifiedBy>Maria Christina Fosnæs Thorsager</cp:lastModifiedBy>
  <cp:revision>217</cp:revision>
  <dcterms:created xsi:type="dcterms:W3CDTF">2006-10-27T09:14:41Z</dcterms:created>
  <dcterms:modified xsi:type="dcterms:W3CDTF">2014-10-22T18:35:20Z</dcterms:modified>
</cp:coreProperties>
</file>