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6"/>
  </p:notesMasterIdLst>
  <p:handoutMasterIdLst>
    <p:handoutMasterId r:id="rId7"/>
  </p:handoutMasterIdLst>
  <p:sldIdLst>
    <p:sldId id="263" r:id="rId2"/>
    <p:sldId id="268" r:id="rId3"/>
    <p:sldId id="269" r:id="rId4"/>
    <p:sldId id="270" r:id="rId5"/>
  </p:sldIdLst>
  <p:sldSz cx="9144000" cy="6858000" type="screen4x3"/>
  <p:notesSz cx="6794500" cy="99314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66FF"/>
    <a:srgbClr val="0000FF"/>
    <a:srgbClr val="140667"/>
    <a:srgbClr val="1D47BB"/>
    <a:srgbClr val="D7D2C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2" autoAdjust="0"/>
    <p:restoredTop sz="71071" autoAdjust="0"/>
  </p:normalViewPr>
  <p:slideViewPr>
    <p:cSldViewPr>
      <p:cViewPr>
        <p:scale>
          <a:sx n="89" d="100"/>
          <a:sy n="89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174" y="-72"/>
      </p:cViewPr>
      <p:guideLst>
        <p:guide orient="horz" pos="3128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CEFCE1-47A4-40B7-BECD-D9B9C341E982}" type="datetimeFigureOut">
              <a:rPr lang="da-DK" smtClean="0"/>
              <a:pPr/>
              <a:t>22-10-2014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D7020E-405F-4CB0-9AFD-BC2EA451FFB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FBA29-9AE0-4957-99EE-15CA4BCE6CAB}" type="datetimeFigureOut">
              <a:rPr lang="da-DK" smtClean="0"/>
              <a:pPr/>
              <a:t>22-10-2014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5E8D1-83DC-476D-A9E0-5FCEA3FD3CF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5E8D1-83DC-476D-A9E0-5FCEA3FD3CF6}" type="slidenum">
              <a:rPr lang="da-DK" smtClean="0"/>
              <a:pPr/>
              <a:t>1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5E8D1-83DC-476D-A9E0-5FCEA3FD3CF6}" type="slidenum">
              <a:rPr lang="da-DK" smtClean="0"/>
              <a:pPr/>
              <a:t>2</a:t>
            </a:fld>
            <a:endParaRPr 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5E8D1-83DC-476D-A9E0-5FCEA3FD3CF6}" type="slidenum">
              <a:rPr lang="da-DK" smtClean="0"/>
              <a:pPr/>
              <a:t>3</a:t>
            </a:fld>
            <a:endParaRPr 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5E8D1-83DC-476D-A9E0-5FCEA3FD3CF6}" type="slidenum">
              <a:rPr lang="da-DK" smtClean="0"/>
              <a:pPr/>
              <a:t>4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bg>
      <p:bgPr>
        <a:solidFill>
          <a:srgbClr val="140667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0" y="2232000"/>
            <a:ext cx="4212000" cy="714380"/>
          </a:xfrm>
          <a:noFill/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titeltypografi i masteren</a:t>
            </a:r>
            <a:endParaRPr lang="da-DK" dirty="0"/>
          </a:p>
        </p:txBody>
      </p:sp>
      <p:sp>
        <p:nvSpPr>
          <p:cNvPr id="17" name="Rectangle 66"/>
          <p:cNvSpPr>
            <a:spLocks noGrp="1" noChangeAspect="1" noChangeArrowheads="1"/>
          </p:cNvSpPr>
          <p:nvPr>
            <p:ph type="subTitle" idx="1"/>
          </p:nvPr>
        </p:nvSpPr>
        <p:spPr>
          <a:xfrm>
            <a:off x="4572000" y="3071810"/>
            <a:ext cx="4248472" cy="1781176"/>
          </a:xfrm>
          <a:noFill/>
        </p:spPr>
        <p:txBody>
          <a:bodyPr lIns="91440" tIns="45720"/>
          <a:lstStyle>
            <a:lvl1pPr marL="0" indent="0" algn="l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undertiteltypografien i masteren</a:t>
            </a:r>
            <a:endParaRPr lang="da-DK" dirty="0"/>
          </a:p>
        </p:txBody>
      </p:sp>
      <p:pic>
        <p:nvPicPr>
          <p:cNvPr id="8" name="Picture 2" descr="\\S401004\N1LKMKL\SKRIVEBORD\byva¦èben_stans_hvid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548680"/>
            <a:ext cx="1008112" cy="100811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406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23528" y="1125208"/>
            <a:ext cx="8424000" cy="4176000"/>
          </a:xfrm>
          <a:noFill/>
        </p:spPr>
        <p:txBody>
          <a:bodyPr/>
          <a:lstStyle>
            <a:lvl1pPr>
              <a:spcAft>
                <a:spcPts val="1800"/>
              </a:spcAft>
              <a:defRPr sz="24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323528" y="404664"/>
            <a:ext cx="8424000" cy="529200"/>
          </a:xfrm>
          <a:noFill/>
        </p:spPr>
        <p:txBody>
          <a:bodyPr>
            <a:no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titeltypografi i masteren</a:t>
            </a:r>
            <a:endParaRPr lang="da-DK" dirty="0"/>
          </a:p>
        </p:txBody>
      </p:sp>
      <p:pic>
        <p:nvPicPr>
          <p:cNvPr id="11" name="Picture 3" descr="\\S401004\N1LKMKL\SKRIVEBORD\Aalborg Kommune_logo_hvid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23528" y="6064460"/>
            <a:ext cx="1872208" cy="5612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D47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Pladsholder til indhold 2"/>
          <p:cNvSpPr>
            <a:spLocks noGrp="1"/>
          </p:cNvSpPr>
          <p:nvPr>
            <p:ph idx="1"/>
          </p:nvPr>
        </p:nvSpPr>
        <p:spPr>
          <a:xfrm>
            <a:off x="323528" y="1124744"/>
            <a:ext cx="8424000" cy="4176000"/>
          </a:xfrm>
          <a:noFill/>
        </p:spPr>
        <p:txBody>
          <a:bodyPr/>
          <a:lstStyle>
            <a:lvl1pPr>
              <a:spcAft>
                <a:spcPts val="1200"/>
              </a:spcAft>
              <a:defRPr sz="24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</p:txBody>
      </p:sp>
      <p:sp>
        <p:nvSpPr>
          <p:cNvPr id="13" name="Titel 6"/>
          <p:cNvSpPr>
            <a:spLocks noGrp="1"/>
          </p:cNvSpPr>
          <p:nvPr>
            <p:ph type="title"/>
          </p:nvPr>
        </p:nvSpPr>
        <p:spPr>
          <a:xfrm>
            <a:off x="323528" y="404664"/>
            <a:ext cx="8424000" cy="529200"/>
          </a:xfrm>
          <a:noFill/>
        </p:spPr>
        <p:txBody>
          <a:bodyPr>
            <a:no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titeltypografi i masteren</a:t>
            </a:r>
            <a:endParaRPr lang="da-DK" dirty="0"/>
          </a:p>
        </p:txBody>
      </p:sp>
      <p:pic>
        <p:nvPicPr>
          <p:cNvPr id="14" name="Picture 3" descr="\\S401004\N1LKMKL\SKRIVEBORD\Aalborg Kommune_logo_hvid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23528" y="6064460"/>
            <a:ext cx="1872208" cy="5612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Pladsholder til indhold 2"/>
          <p:cNvSpPr>
            <a:spLocks noGrp="1"/>
          </p:cNvSpPr>
          <p:nvPr>
            <p:ph idx="1"/>
          </p:nvPr>
        </p:nvSpPr>
        <p:spPr>
          <a:xfrm>
            <a:off x="323528" y="1124744"/>
            <a:ext cx="8424000" cy="4176000"/>
          </a:xfrm>
          <a:noFill/>
        </p:spPr>
        <p:txBody>
          <a:bodyPr/>
          <a:lstStyle>
            <a:lvl1pPr>
              <a:spcAft>
                <a:spcPts val="1200"/>
              </a:spcAft>
              <a:defRPr sz="2400" b="0">
                <a:solidFill>
                  <a:srgbClr val="140667"/>
                </a:solidFill>
              </a:defRPr>
            </a:lvl1pPr>
            <a:lvl2pPr>
              <a:defRPr>
                <a:solidFill>
                  <a:srgbClr val="140667"/>
                </a:solidFill>
              </a:defRPr>
            </a:lvl2pPr>
            <a:lvl3pPr>
              <a:defRPr>
                <a:solidFill>
                  <a:srgbClr val="140667"/>
                </a:solidFill>
              </a:defRPr>
            </a:lvl3pPr>
            <a:lvl4pPr>
              <a:defRPr>
                <a:solidFill>
                  <a:srgbClr val="140667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</p:txBody>
      </p:sp>
      <p:sp>
        <p:nvSpPr>
          <p:cNvPr id="13" name="Titel 6"/>
          <p:cNvSpPr>
            <a:spLocks noGrp="1"/>
          </p:cNvSpPr>
          <p:nvPr>
            <p:ph type="title"/>
          </p:nvPr>
        </p:nvSpPr>
        <p:spPr>
          <a:xfrm>
            <a:off x="323528" y="404664"/>
            <a:ext cx="8424000" cy="529200"/>
          </a:xfrm>
          <a:noFill/>
        </p:spPr>
        <p:txBody>
          <a:bodyPr>
            <a:noAutofit/>
          </a:bodyPr>
          <a:lstStyle>
            <a:lvl1pPr algn="l">
              <a:defRPr sz="3600">
                <a:solidFill>
                  <a:srgbClr val="140667"/>
                </a:solidFill>
              </a:defRPr>
            </a:lvl1pPr>
          </a:lstStyle>
          <a:p>
            <a:r>
              <a:rPr lang="da-DK" smtClean="0"/>
              <a:t>Klik for at redigere titeltypografi i masteren</a:t>
            </a:r>
            <a:endParaRPr lang="da-DK" dirty="0"/>
          </a:p>
        </p:txBody>
      </p:sp>
      <p:pic>
        <p:nvPicPr>
          <p:cNvPr id="5" name="Picture 3" descr="\\S401004\N1LKMKL\SKRIVEBORD\Aalborg Kommune_logo_hvid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23528" y="6021288"/>
            <a:ext cx="2016224" cy="60441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2" descr="\\S401004\N1LKMKL\SKRIVEBORD\Aalborg Kommune_logo_blaa.png"/>
          <p:cNvPicPr>
            <a:picLocks noChangeAspect="1" noChangeArrowheads="1"/>
          </p:cNvPicPr>
          <p:nvPr userDrawn="1"/>
        </p:nvPicPr>
        <p:blipFill>
          <a:blip r:embed="rId3" cstate="print"/>
          <a:stretch>
            <a:fillRect/>
          </a:stretch>
        </p:blipFill>
        <p:spPr bwMode="auto">
          <a:xfrm>
            <a:off x="323528" y="6067160"/>
            <a:ext cx="1881733" cy="564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rgbClr val="1406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0" y="0"/>
            <a:ext cx="4572000" cy="6858000"/>
          </a:xfrm>
        </p:spPr>
        <p:txBody>
          <a:bodyPr/>
          <a:lstStyle>
            <a:lvl1pPr>
              <a:tabLst>
                <a:tab pos="85725" algn="l"/>
              </a:tabLst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8" name="Titel 3"/>
          <p:cNvSpPr>
            <a:spLocks noGrp="1"/>
          </p:cNvSpPr>
          <p:nvPr userDrawn="1">
            <p:ph type="title"/>
          </p:nvPr>
        </p:nvSpPr>
        <p:spPr>
          <a:xfrm>
            <a:off x="323528" y="404664"/>
            <a:ext cx="4176464" cy="529200"/>
          </a:xfrm>
          <a:noFill/>
        </p:spPr>
        <p:txBody>
          <a:bodyPr>
            <a:no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titeltypografi i masteren</a:t>
            </a:r>
            <a:endParaRPr lang="da-DK" dirty="0"/>
          </a:p>
        </p:txBody>
      </p:sp>
      <p:sp>
        <p:nvSpPr>
          <p:cNvPr id="9" name="Pladsholder til indhold 2"/>
          <p:cNvSpPr>
            <a:spLocks noGrp="1"/>
          </p:cNvSpPr>
          <p:nvPr>
            <p:ph idx="1"/>
          </p:nvPr>
        </p:nvSpPr>
        <p:spPr>
          <a:xfrm>
            <a:off x="323528" y="1125208"/>
            <a:ext cx="4176464" cy="4176000"/>
          </a:xfrm>
          <a:noFill/>
        </p:spPr>
        <p:txBody>
          <a:bodyPr/>
          <a:lstStyle>
            <a:lvl1pPr marL="0" indent="0">
              <a:spcAft>
                <a:spcPts val="1200"/>
              </a:spcAft>
              <a:defRPr sz="24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</p:txBody>
      </p:sp>
      <p:pic>
        <p:nvPicPr>
          <p:cNvPr id="12" name="Picture 3" descr="\\S401004\N1LKMKL\SKRIVEBORD\Aalborg Kommune_logo_hvid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23528" y="6064460"/>
            <a:ext cx="1872208" cy="5612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D47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0" y="0"/>
            <a:ext cx="4572000" cy="6858000"/>
          </a:xfrm>
        </p:spPr>
        <p:txBody>
          <a:bodyPr/>
          <a:lstStyle>
            <a:lvl1pPr>
              <a:tabLst>
                <a:tab pos="85725" algn="l"/>
              </a:tabLst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8" name="Titel 3"/>
          <p:cNvSpPr>
            <a:spLocks noGrp="1"/>
          </p:cNvSpPr>
          <p:nvPr userDrawn="1">
            <p:ph type="title"/>
          </p:nvPr>
        </p:nvSpPr>
        <p:spPr>
          <a:xfrm>
            <a:off x="323528" y="404664"/>
            <a:ext cx="4176464" cy="529200"/>
          </a:xfrm>
          <a:noFill/>
        </p:spPr>
        <p:txBody>
          <a:bodyPr>
            <a:no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titeltypografi i masteren</a:t>
            </a:r>
            <a:endParaRPr lang="da-DK" dirty="0"/>
          </a:p>
        </p:txBody>
      </p:sp>
      <p:sp>
        <p:nvSpPr>
          <p:cNvPr id="9" name="Pladsholder til indhold 2"/>
          <p:cNvSpPr>
            <a:spLocks noGrp="1"/>
          </p:cNvSpPr>
          <p:nvPr>
            <p:ph idx="1"/>
          </p:nvPr>
        </p:nvSpPr>
        <p:spPr>
          <a:xfrm>
            <a:off x="323528" y="1125208"/>
            <a:ext cx="4176464" cy="4176000"/>
          </a:xfrm>
          <a:noFill/>
        </p:spPr>
        <p:txBody>
          <a:bodyPr/>
          <a:lstStyle>
            <a:lvl1pPr marL="0" indent="0">
              <a:spcAft>
                <a:spcPts val="1200"/>
              </a:spcAft>
              <a:defRPr sz="24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</p:txBody>
      </p:sp>
      <p:pic>
        <p:nvPicPr>
          <p:cNvPr id="10" name="Picture 3" descr="\\S401004\N1LKMKL\SKRIVEBORD\Aalborg Kommune_logo_hvid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23528" y="6064460"/>
            <a:ext cx="1872208" cy="5612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>
              <a:tabLst>
                <a:tab pos="85725" algn="l"/>
              </a:tabLst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pic>
        <p:nvPicPr>
          <p:cNvPr id="7" name="Picture 3" descr="\\S401004\N1LKMKL\SKRIVEBORD\Aalborg Kommune_logo_hvid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23528" y="6064460"/>
            <a:ext cx="1872208" cy="5612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0667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0000" y="828000"/>
            <a:ext cx="8424000" cy="529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a-DK" dirty="0" smtClean="0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0000" y="1422000"/>
            <a:ext cx="8424000" cy="4176000"/>
          </a:xfrm>
          <a:prstGeom prst="rect">
            <a:avLst/>
          </a:prstGeom>
          <a:solidFill>
            <a:schemeClr val="bg1">
              <a:alpha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</a:p>
        </p:txBody>
      </p:sp>
      <p:pic>
        <p:nvPicPr>
          <p:cNvPr id="2" name="Picture 2" descr="\\S401004\N1LKMKL\SKRIVEBORD\Aalborg Kommune_logo_blaa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3528" y="6093296"/>
            <a:ext cx="1733615" cy="519697"/>
          </a:xfrm>
          <a:prstGeom prst="rect">
            <a:avLst/>
          </a:prstGeom>
          <a:noFill/>
        </p:spPr>
      </p:pic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406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4" name="Picture 3" descr="\\S401004\N1LKMKL\SKRIVEBORD\Aalborg Kommune_logo_hvid.png"/>
          <p:cNvPicPr>
            <a:picLocks noChangeAspect="1" noChangeArrowheads="1"/>
          </p:cNvPicPr>
          <p:nvPr/>
        </p:nvPicPr>
        <p:blipFill>
          <a:blip r:embed="rId10" cstate="print"/>
          <a:srcRect l="32451"/>
          <a:stretch>
            <a:fillRect/>
          </a:stretch>
        </p:blipFill>
        <p:spPr bwMode="auto">
          <a:xfrm>
            <a:off x="263500" y="6048659"/>
            <a:ext cx="1284164" cy="56990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94" r:id="rId3"/>
    <p:sldLayoutId id="2147483695" r:id="rId4"/>
    <p:sldLayoutId id="2147483686" r:id="rId5"/>
    <p:sldLayoutId id="2147483696" r:id="rId6"/>
    <p:sldLayoutId id="2147483697" r:id="rId7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i="0" baseline="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None/>
        <a:defRPr sz="28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baseline="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2200" baseline="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aseline="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aseline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ind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da-DK" dirty="0" smtClean="0"/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Skærpelse af aftalen om arbejdsdelingen på forebyggelsesområdet</a:t>
            </a:r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Mere fokus på børne- og svangre området</a:t>
            </a:r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Aftaler om fællesinformation og rådgivning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Fokusområder forebyggelse</a:t>
            </a:r>
            <a:endParaRPr lang="da-DK" dirty="0"/>
          </a:p>
        </p:txBody>
      </p:sp>
      <p:sp>
        <p:nvSpPr>
          <p:cNvPr id="6" name="Rektangel 5"/>
          <p:cNvSpPr/>
          <p:nvPr/>
        </p:nvSpPr>
        <p:spPr>
          <a:xfrm>
            <a:off x="179512" y="6021288"/>
            <a:ext cx="2304256" cy="648072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a-DK" dirty="0" smtClean="0"/>
              <a:t>Aftalen er skærpet:</a:t>
            </a:r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Indsnævring til primært </a:t>
            </a:r>
            <a:r>
              <a:rPr lang="da-DK" i="1" dirty="0" smtClean="0"/>
              <a:t>tobak</a:t>
            </a:r>
            <a:r>
              <a:rPr lang="da-DK" dirty="0" smtClean="0"/>
              <a:t> og </a:t>
            </a:r>
            <a:r>
              <a:rPr lang="da-DK" i="1" dirty="0" smtClean="0"/>
              <a:t>alkohol</a:t>
            </a:r>
          </a:p>
          <a:p>
            <a:pPr lvl="1"/>
            <a:r>
              <a:rPr lang="da-DK" dirty="0" smtClean="0"/>
              <a:t>Tobak og alkohol har størst indvirkning på folkesundhed</a:t>
            </a:r>
          </a:p>
          <a:p>
            <a:pPr lvl="1"/>
            <a:r>
              <a:rPr lang="da-DK" dirty="0" smtClean="0"/>
              <a:t>Der er klare anbefalinger til individuelle tilbud i kommunalt regi</a:t>
            </a:r>
          </a:p>
          <a:p>
            <a:pPr lvl="1">
              <a:buNone/>
            </a:pPr>
            <a:endParaRPr lang="da-DK" dirty="0" smtClean="0"/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Skærpede</a:t>
            </a:r>
            <a:r>
              <a:rPr lang="da-DK" i="1" dirty="0" smtClean="0"/>
              <a:t> gensidige forpligtelser</a:t>
            </a:r>
          </a:p>
          <a:p>
            <a:pPr lvl="1"/>
            <a:r>
              <a:rPr lang="da-DK" dirty="0" smtClean="0"/>
              <a:t>Kommunerne forpligter sig til at være på grundniveau, hvad angår anbefalingerne om individuelle tilbud i forebyggelsespakkerne på tobak og alkohol</a:t>
            </a:r>
          </a:p>
          <a:p>
            <a:pPr lvl="1">
              <a:buNone/>
            </a:pPr>
            <a:endParaRPr lang="da-DK" dirty="0" smtClean="0"/>
          </a:p>
          <a:p>
            <a:pPr lvl="1"/>
            <a:r>
              <a:rPr lang="da-DK" dirty="0" smtClean="0"/>
              <a:t>Regionen/almen praksis forpligter sig til at henvise borgere, der ryger eller borgere, der har risikoadfærd indenfor alkohol. (aftale </a:t>
            </a:r>
            <a:r>
              <a:rPr lang="da-DK" smtClean="0"/>
              <a:t>om realistisk antal</a:t>
            </a:r>
            <a:r>
              <a:rPr lang="da-DK" dirty="0" smtClean="0"/>
              <a:t>)</a:t>
            </a:r>
          </a:p>
          <a:p>
            <a:pPr lvl="1">
              <a:buNone/>
            </a:pPr>
            <a:endParaRPr lang="da-DK" dirty="0" smtClean="0"/>
          </a:p>
          <a:p>
            <a:pPr lvl="1"/>
            <a:endParaRPr lang="da-DK" dirty="0" smtClean="0"/>
          </a:p>
          <a:p>
            <a:pPr lvl="1"/>
            <a:endParaRPr lang="da-DK" dirty="0" smtClean="0"/>
          </a:p>
          <a:p>
            <a:endParaRPr lang="da-DK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179512" y="332656"/>
            <a:ext cx="8424000" cy="529200"/>
          </a:xfrm>
        </p:spPr>
        <p:txBody>
          <a:bodyPr/>
          <a:lstStyle/>
          <a:p>
            <a:r>
              <a:rPr lang="da-DK" sz="3200" dirty="0" smtClean="0"/>
              <a:t>Arbejdsdelingen på forebyggelsesområdet</a:t>
            </a:r>
            <a:endParaRPr lang="da-DK" sz="3200" dirty="0"/>
          </a:p>
        </p:txBody>
      </p:sp>
      <p:sp>
        <p:nvSpPr>
          <p:cNvPr id="4" name="Rektangel 3"/>
          <p:cNvSpPr/>
          <p:nvPr/>
        </p:nvSpPr>
        <p:spPr>
          <a:xfrm>
            <a:off x="179512" y="6021288"/>
            <a:ext cx="2304256" cy="648072"/>
          </a:xfrm>
          <a:prstGeom prst="rect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Rektangel 4"/>
          <p:cNvSpPr/>
          <p:nvPr/>
        </p:nvSpPr>
        <p:spPr>
          <a:xfrm>
            <a:off x="179512" y="6021288"/>
            <a:ext cx="2304256" cy="648072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pitchFamily="34" charset="0"/>
              <a:buChar char="•"/>
            </a:pPr>
            <a:endParaRPr lang="da-DK" dirty="0" smtClean="0"/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Fælles børne- og ungeprofil</a:t>
            </a:r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Samarbejde om fødende</a:t>
            </a:r>
          </a:p>
          <a:p>
            <a:pPr lvl="1"/>
            <a:r>
              <a:rPr lang="da-DK" dirty="0" smtClean="0"/>
              <a:t>Særligt samarbejde om 1. gangsfødende (forældreuddannelser)</a:t>
            </a:r>
          </a:p>
          <a:p>
            <a:pPr lvl="1"/>
            <a:r>
              <a:rPr lang="da-DK" dirty="0" smtClean="0"/>
              <a:t>Familieambulatoriet – løsning af geografiske udfordringer</a:t>
            </a:r>
          </a:p>
          <a:p>
            <a:pPr lvl="1"/>
            <a:r>
              <a:rPr lang="da-DK" dirty="0" smtClean="0"/>
              <a:t>Udviklingsprojekt omkring andre udsatte gravide</a:t>
            </a:r>
          </a:p>
          <a:p>
            <a:pPr lvl="1">
              <a:buNone/>
            </a:pPr>
            <a:endParaRPr lang="da-DK" dirty="0" smtClean="0"/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Samarbejde omkring opsporing af psykisk sygdom hos børn og unge – primært aftale om information/kommunikation om udviklingstendenser i sektorerne</a:t>
            </a:r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Helbredsundersøgelser i almen praksis</a:t>
            </a:r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Overvægtige børn</a:t>
            </a:r>
          </a:p>
          <a:p>
            <a:pPr lvl="1"/>
            <a:endParaRPr lang="da-DK" dirty="0" smtClean="0"/>
          </a:p>
          <a:p>
            <a:pPr>
              <a:buFont typeface="Arial" pitchFamily="34" charset="0"/>
              <a:buChar char="•"/>
            </a:pPr>
            <a:endParaRPr lang="da-DK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51520" y="404664"/>
            <a:ext cx="8424000" cy="529200"/>
          </a:xfrm>
        </p:spPr>
        <p:txBody>
          <a:bodyPr/>
          <a:lstStyle/>
          <a:p>
            <a:r>
              <a:rPr lang="da-DK" sz="2400" smtClean="0"/>
              <a:t>Nye </a:t>
            </a:r>
            <a:r>
              <a:rPr lang="da-DK" sz="2400" dirty="0" smtClean="0"/>
              <a:t>aftaler på børne- og  svangreområdet</a:t>
            </a:r>
            <a:endParaRPr lang="da-DK" sz="2400" dirty="0"/>
          </a:p>
        </p:txBody>
      </p:sp>
      <p:sp>
        <p:nvSpPr>
          <p:cNvPr id="4" name="Rektangel 3"/>
          <p:cNvSpPr/>
          <p:nvPr/>
        </p:nvSpPr>
        <p:spPr>
          <a:xfrm>
            <a:off x="179512" y="6021288"/>
            <a:ext cx="2304256" cy="648072"/>
          </a:xfrm>
          <a:prstGeom prst="rect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Rektangel 4"/>
          <p:cNvSpPr/>
          <p:nvPr/>
        </p:nvSpPr>
        <p:spPr>
          <a:xfrm>
            <a:off x="179512" y="6021288"/>
            <a:ext cx="2304256" cy="648072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 smtClean="0"/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Fælles informationsindsats om sundhedsvæsen, sundhed og forebyggelse – </a:t>
            </a:r>
            <a:r>
              <a:rPr lang="da-DK" sz="1600" dirty="0" smtClean="0"/>
              <a:t>(primært til de borgere, som kan have vanskeligt ved at orientere sig i sundhedsvæsenet)</a:t>
            </a:r>
            <a:endParaRPr lang="da-DK" dirty="0" smtClean="0"/>
          </a:p>
          <a:p>
            <a:endParaRPr lang="da-DK" sz="2000" dirty="0" smtClean="0"/>
          </a:p>
          <a:p>
            <a:pPr>
              <a:buFont typeface="Arial" pitchFamily="34" charset="0"/>
              <a:buChar char="•"/>
            </a:pPr>
            <a:r>
              <a:rPr lang="da-DK" sz="2000" dirty="0" smtClean="0"/>
              <a:t>Nyt vedr. Rådgivningsforpligtelse</a:t>
            </a:r>
          </a:p>
          <a:p>
            <a:pPr lvl="1"/>
            <a:r>
              <a:rPr lang="da-DK" sz="1600" dirty="0" smtClean="0"/>
              <a:t>Regionen skal have mere fokus på jævnligt at synliggøre tilbud – eks:</a:t>
            </a:r>
          </a:p>
          <a:p>
            <a:pPr lvl="2"/>
            <a:r>
              <a:rPr lang="da-DK" sz="1400" dirty="0" smtClean="0"/>
              <a:t>Tilbud til psykisk syge og deres børn</a:t>
            </a:r>
          </a:p>
          <a:p>
            <a:pPr lvl="2"/>
            <a:r>
              <a:rPr lang="da-DK" sz="1400" dirty="0" smtClean="0"/>
              <a:t>Mulighed for anonym test af kønssygdomme</a:t>
            </a:r>
          </a:p>
          <a:p>
            <a:pPr lvl="2"/>
            <a:r>
              <a:rPr lang="da-DK" sz="1400" dirty="0" smtClean="0"/>
              <a:t>Tilbud om abortstøttesamtaler mv.</a:t>
            </a:r>
          </a:p>
          <a:p>
            <a:pPr>
              <a:buFont typeface="Arial" pitchFamily="34" charset="0"/>
              <a:buChar char="•"/>
            </a:pPr>
            <a:endParaRPr lang="da-DK" sz="1600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Nyt  - information og rådgivning</a:t>
            </a:r>
            <a:endParaRPr lang="da-DK" dirty="0"/>
          </a:p>
        </p:txBody>
      </p:sp>
      <p:sp>
        <p:nvSpPr>
          <p:cNvPr id="4" name="Rektangel 3"/>
          <p:cNvSpPr/>
          <p:nvPr/>
        </p:nvSpPr>
        <p:spPr>
          <a:xfrm>
            <a:off x="179512" y="6021288"/>
            <a:ext cx="2304256" cy="648072"/>
          </a:xfrm>
          <a:prstGeom prst="rect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Rektangel 4"/>
          <p:cNvSpPr/>
          <p:nvPr/>
        </p:nvSpPr>
        <p:spPr>
          <a:xfrm>
            <a:off x="179512" y="6021288"/>
            <a:ext cx="2304256" cy="648072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werpointdesign - Nyt design 2013">
  <a:themeElements>
    <a:clrScheme name="AK Officiel">
      <a:dk1>
        <a:srgbClr val="000000"/>
      </a:dk1>
      <a:lt1>
        <a:srgbClr val="FFFFFF"/>
      </a:lt1>
      <a:dk2>
        <a:srgbClr val="007070"/>
      </a:dk2>
      <a:lt2>
        <a:srgbClr val="C6C7C9"/>
      </a:lt2>
      <a:accent1>
        <a:srgbClr val="4B9BAF"/>
      </a:accent1>
      <a:accent2>
        <a:srgbClr val="A0CE67"/>
      </a:accent2>
      <a:accent3>
        <a:srgbClr val="C8D4E6"/>
      </a:accent3>
      <a:accent4>
        <a:srgbClr val="98002E"/>
      </a:accent4>
      <a:accent5>
        <a:srgbClr val="EE3424"/>
      </a:accent5>
      <a:accent6>
        <a:srgbClr val="EE3424"/>
      </a:accent6>
      <a:hlink>
        <a:srgbClr val="00A3D6"/>
      </a:hlink>
      <a:folHlink>
        <a:srgbClr val="BF5C00"/>
      </a:folHlink>
    </a:clrScheme>
    <a:fontScheme name="AK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Powerpointdesign - Nyt design 2013</Template>
  <TotalTime>596</TotalTime>
  <Words>230</Words>
  <Application>Microsoft Office PowerPoint</Application>
  <PresentationFormat>Skærmshow (4:3)</PresentationFormat>
  <Paragraphs>41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4</vt:i4>
      </vt:variant>
    </vt:vector>
  </HeadingPairs>
  <TitlesOfParts>
    <vt:vector size="5" baseType="lpstr">
      <vt:lpstr>Powerpointdesign - Nyt design 2013</vt:lpstr>
      <vt:lpstr>Fokusområder forebyggelse</vt:lpstr>
      <vt:lpstr>Arbejdsdelingen på forebyggelsesområdet</vt:lpstr>
      <vt:lpstr>Nye aftaler på børne- og  svangreområdet</vt:lpstr>
      <vt:lpstr>Nyt  - information og rådgivning</vt:lpstr>
    </vt:vector>
  </TitlesOfParts>
  <Company>Aalborg Kommune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Powerpointdesign</dc:title>
  <dc:creator>Bettina Bisp Jensen</dc:creator>
  <cp:lastModifiedBy>Maria Christina Fosnæs Thorsager</cp:lastModifiedBy>
  <cp:revision>21</cp:revision>
  <dcterms:created xsi:type="dcterms:W3CDTF">2013-12-19T12:17:29Z</dcterms:created>
  <dcterms:modified xsi:type="dcterms:W3CDTF">2014-10-22T18:35:56Z</dcterms:modified>
</cp:coreProperties>
</file>