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61" r:id="rId3"/>
    <p:sldId id="257" r:id="rId4"/>
    <p:sldId id="258" r:id="rId5"/>
    <p:sldId id="259" r:id="rId6"/>
    <p:sldId id="279" r:id="rId7"/>
    <p:sldId id="284" r:id="rId8"/>
    <p:sldId id="280" r:id="rId9"/>
    <p:sldId id="282" r:id="rId10"/>
    <p:sldId id="281" r:id="rId11"/>
    <p:sldId id="283" r:id="rId12"/>
    <p:sldId id="262" r:id="rId13"/>
    <p:sldId id="276" r:id="rId14"/>
    <p:sldId id="275" r:id="rId15"/>
    <p:sldId id="265" r:id="rId16"/>
    <p:sldId id="266" r:id="rId17"/>
    <p:sldId id="270" r:id="rId18"/>
    <p:sldId id="277" r:id="rId19"/>
    <p:sldId id="274" r:id="rId20"/>
  </p:sldIdLst>
  <p:sldSz cx="9144000" cy="6858000" type="screen4x3"/>
  <p:notesSz cx="6794500" cy="99314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Rektangel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000" y="2232000"/>
            <a:ext cx="8424000" cy="71438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14" name="Pladsholder til billede 13"/>
          <p:cNvSpPr>
            <a:spLocks noGrp="1"/>
          </p:cNvSpPr>
          <p:nvPr>
            <p:ph type="pic" sz="quarter" idx="10"/>
          </p:nvPr>
        </p:nvSpPr>
        <p:spPr>
          <a:xfrm>
            <a:off x="360000" y="828000"/>
            <a:ext cx="5580000" cy="1281600"/>
          </a:xfrm>
          <a:noFill/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6" name="Pladsholder til billede 15"/>
          <p:cNvSpPr>
            <a:spLocks noGrp="1"/>
          </p:cNvSpPr>
          <p:nvPr>
            <p:ph type="pic" sz="quarter" idx="11"/>
          </p:nvPr>
        </p:nvSpPr>
        <p:spPr>
          <a:xfrm>
            <a:off x="6012000" y="828000"/>
            <a:ext cx="2757600" cy="1281600"/>
          </a:xfrm>
          <a:noFill/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7" name="Rectangle 66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928662" y="3071810"/>
            <a:ext cx="7215238" cy="1781176"/>
          </a:xfrm>
          <a:noFill/>
        </p:spPr>
        <p:txBody>
          <a:bodyPr lIns="91440" tIns="45720"/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60000" y="1180801"/>
            <a:ext cx="8424000" cy="33300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510800"/>
            <a:ext cx="8424000" cy="509578"/>
          </a:xfrm>
          <a:solidFill>
            <a:schemeClr val="accent3"/>
          </a:solidFill>
        </p:spPr>
        <p:txBody>
          <a:bodyPr anchor="b"/>
          <a:lstStyle>
            <a:lvl1pPr algn="l">
              <a:defRPr sz="2400" b="1" baseline="0"/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6" name="Pladsholder til tekst 3"/>
          <p:cNvSpPr>
            <a:spLocks noGrp="1"/>
          </p:cNvSpPr>
          <p:nvPr>
            <p:ph type="body" sz="half" idx="10"/>
          </p:nvPr>
        </p:nvSpPr>
        <p:spPr>
          <a:xfrm>
            <a:off x="357158" y="5011200"/>
            <a:ext cx="8424000" cy="576262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den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/>
          </p:nvPr>
        </p:nvSpPr>
        <p:spPr>
          <a:xfrm>
            <a:off x="360000" y="1422000"/>
            <a:ext cx="8424000" cy="4176000"/>
          </a:xfrm>
          <a:noFill/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7" name="Rektangel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2" name="Pladsholder til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13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4" name="Pladsholder til sidefod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12" name="Pladsholder til dias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4" name="Pladsholder til sidefod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8" name="Rektangel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1" name="Rektangel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ladsholder til dato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13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4" name="Pladsholder til sidefod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DC99F1-5ECC-44D1-B144-E74D05603902}" type="datetimeFigureOut">
              <a:rPr lang="da-DK" smtClean="0"/>
              <a:pPr/>
              <a:t>14-05-2014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7" name="Rektangel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A998D2-C50C-4D2B-9649-2F180997F36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688" r:id="rId13"/>
    <p:sldLayoutId id="2147483689" r:id="rId14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1772816"/>
            <a:ext cx="8424000" cy="1152128"/>
          </a:xfrm>
        </p:spPr>
        <p:txBody>
          <a:bodyPr>
            <a:normAutofit fontScale="90000"/>
          </a:bodyPr>
          <a:lstStyle/>
          <a:p>
            <a:r>
              <a:rPr lang="da-DK" dirty="0" smtClean="0">
                <a:solidFill>
                  <a:schemeClr val="tx1"/>
                </a:solidFill>
              </a:rPr>
              <a:t/>
            </a:r>
            <a:br>
              <a:rPr lang="da-DK" dirty="0" smtClean="0">
                <a:solidFill>
                  <a:schemeClr val="tx1"/>
                </a:solidFill>
              </a:rPr>
            </a:br>
            <a:r>
              <a:rPr lang="da-DK" dirty="0" smtClean="0">
                <a:solidFill>
                  <a:schemeClr val="tx1"/>
                </a:solidFill>
              </a:rPr>
              <a:t>Sundhedspolitisk Dialogforum</a:t>
            </a:r>
            <a:endParaRPr lang="da-DK" dirty="0">
              <a:solidFill>
                <a:schemeClr val="tx1"/>
              </a:solidFill>
            </a:endParaRPr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928662" y="4509120"/>
            <a:ext cx="7215238" cy="1224136"/>
          </a:xfrm>
        </p:spPr>
        <p:txBody>
          <a:bodyPr/>
          <a:lstStyle/>
          <a:p>
            <a:r>
              <a:rPr lang="da-DK" dirty="0" smtClean="0"/>
              <a:t>D. 20. maj 2014</a:t>
            </a:r>
            <a:endParaRPr lang="da-D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332656"/>
            <a:ext cx="5076096" cy="936104"/>
          </a:xfrm>
        </p:spPr>
        <p:txBody>
          <a:bodyPr>
            <a:normAutofit/>
          </a:bodyPr>
          <a:lstStyle/>
          <a:p>
            <a:r>
              <a:rPr lang="da-DK" dirty="0" smtClean="0"/>
              <a:t>Dialogmøde i Vest</a:t>
            </a: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7748364" cy="4464496"/>
          </a:xfrm>
        </p:spPr>
        <p:txBody>
          <a:bodyPr>
            <a:normAutofit lnSpcReduction="10000"/>
          </a:bodyPr>
          <a:lstStyle/>
          <a:p>
            <a:endParaRPr lang="da-DK" dirty="0" smtClean="0"/>
          </a:p>
          <a:p>
            <a:pPr algn="l"/>
            <a:r>
              <a:rPr lang="da-DK" sz="2000" b="1" dirty="0" smtClean="0"/>
              <a:t>Hovedbudskaber: Klynge Vest</a:t>
            </a:r>
          </a:p>
          <a:p>
            <a:pPr lvl="0" algn="l"/>
            <a:endParaRPr lang="da-DK" sz="1300" dirty="0" smtClean="0"/>
          </a:p>
          <a:p>
            <a:pPr lvl="0" algn="l">
              <a:buFont typeface="Arial" pitchFamily="34" charset="0"/>
              <a:buChar char="•"/>
            </a:pPr>
            <a:r>
              <a:rPr lang="da-DK" sz="2000" dirty="0" smtClean="0"/>
              <a:t>Overordnet tilfredshed med pejlemærkerne </a:t>
            </a:r>
          </a:p>
          <a:p>
            <a:pPr lvl="0" algn="l">
              <a:buFont typeface="Arial" pitchFamily="34" charset="0"/>
              <a:buChar char="•"/>
            </a:pPr>
            <a:r>
              <a:rPr lang="da-DK" sz="2000" dirty="0" smtClean="0"/>
              <a:t>Bekymring for psykiatriområdet – drukner det i alt det andet? Der er behov for fortsat at have et øget fokus her – og vi skal forpligte hinanden</a:t>
            </a:r>
          </a:p>
          <a:p>
            <a:pPr lvl="0" algn="l">
              <a:buFont typeface="Arial" pitchFamily="34" charset="0"/>
              <a:buChar char="•"/>
            </a:pPr>
            <a:r>
              <a:rPr lang="da-DK" sz="2000" dirty="0" smtClean="0"/>
              <a:t>Bekymring omkring lægemanglen – inkl. på speciallægeområdet. Initiativer og kreativitet ønskes</a:t>
            </a:r>
          </a:p>
          <a:p>
            <a:pPr lvl="0" algn="l">
              <a:buFont typeface="Arial" pitchFamily="34" charset="0"/>
              <a:buChar char="•"/>
            </a:pPr>
            <a:r>
              <a:rPr lang="da-DK" sz="2000" dirty="0" smtClean="0"/>
              <a:t>Der ønskes en hensyntagen til geografi og dermed tilgængelighed - samt demografiske og sociale forhold</a:t>
            </a:r>
          </a:p>
          <a:p>
            <a:pPr lvl="0" algn="l">
              <a:buFont typeface="Arial" pitchFamily="34" charset="0"/>
              <a:buChar char="•"/>
            </a:pPr>
            <a:r>
              <a:rPr lang="da-DK" sz="2000" dirty="0" smtClean="0"/>
              <a:t>Implementering af sundhedsaftalen er vigtig, således at den fungerer i praksis</a:t>
            </a:r>
          </a:p>
          <a:p>
            <a:pPr lvl="0" algn="l">
              <a:buFont typeface="Arial" pitchFamily="34" charset="0"/>
              <a:buChar char="•"/>
            </a:pPr>
            <a:r>
              <a:rPr lang="da-DK" sz="2000" dirty="0" smtClean="0"/>
              <a:t>Fokusere på meningsfuld – frem for kraftfuld – kommunikation</a:t>
            </a:r>
          </a:p>
          <a:p>
            <a:pPr algn="l"/>
            <a:endParaRPr lang="da-D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332656"/>
            <a:ext cx="5076096" cy="72008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Opsamling Dialogmøder </a:t>
            </a: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6" name="Tekstboks 5"/>
          <p:cNvSpPr txBox="1"/>
          <p:nvPr/>
        </p:nvSpPr>
        <p:spPr>
          <a:xfrm>
            <a:off x="611560" y="249289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Hvad tager formandskabet taget med sig fra møderne?</a:t>
            </a:r>
          </a:p>
          <a:p>
            <a:endParaRPr lang="da-DK" dirty="0" smtClean="0"/>
          </a:p>
          <a:p>
            <a:r>
              <a:rPr lang="da-DK" dirty="0" smtClean="0"/>
              <a:t>Hvordan har kommunerne oplevet dialogmøderne? – Input fra salen… </a:t>
            </a:r>
            <a:endParaRPr lang="da-DK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37112"/>
            <a:ext cx="2220797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1844824"/>
            <a:ext cx="8532480" cy="4608512"/>
          </a:xfrm>
        </p:spPr>
        <p:txBody>
          <a:bodyPr>
            <a:noAutofit/>
          </a:bodyPr>
          <a:lstStyle/>
          <a:p>
            <a:pPr algn="l"/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800" b="1" dirty="0" smtClean="0"/>
              <a:t>Principielle overvejelser</a:t>
            </a:r>
            <a:r>
              <a:rPr lang="da-DK" sz="1800" b="1" dirty="0" smtClean="0"/>
              <a:t>?</a:t>
            </a: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b="1" dirty="0" smtClean="0"/>
              <a:t>Den </a:t>
            </a:r>
            <a:r>
              <a:rPr lang="da-DK" sz="1800" b="1" dirty="0" smtClean="0"/>
              <a:t>fremtidige organisering ift. </a:t>
            </a:r>
            <a:r>
              <a:rPr lang="da-DK" sz="1800" b="1" dirty="0" smtClean="0"/>
              <a:t>Sundhedsaftalerne</a:t>
            </a: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400" dirty="0" smtClean="0"/>
              <a:t>- Den </a:t>
            </a:r>
            <a:r>
              <a:rPr lang="da-DK" sz="1400" dirty="0" smtClean="0"/>
              <a:t>politiske organisering – Hvordan følges der op på den fremtidige implementering?</a:t>
            </a:r>
            <a:br>
              <a:rPr lang="da-DK" sz="1400" dirty="0" smtClean="0"/>
            </a:br>
            <a:r>
              <a:rPr lang="da-DK" sz="1400" dirty="0" smtClean="0"/>
              <a:t/>
            </a:r>
            <a:br>
              <a:rPr lang="da-DK" sz="1400" dirty="0" smtClean="0"/>
            </a:br>
            <a:r>
              <a:rPr lang="da-DK" sz="1400" dirty="0" smtClean="0"/>
              <a:t>- Skal </a:t>
            </a:r>
            <a:r>
              <a:rPr lang="da-DK" sz="1400" dirty="0" smtClean="0"/>
              <a:t>der fremover være Politiske styregrupper</a:t>
            </a:r>
            <a:r>
              <a:rPr lang="da-DK" sz="1400" dirty="0" smtClean="0"/>
              <a:t>?</a:t>
            </a: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b="1" dirty="0" smtClean="0"/>
              <a:t>Fremadrettet proces: </a:t>
            </a: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400" dirty="0" smtClean="0"/>
              <a:t>DAS </a:t>
            </a:r>
            <a:r>
              <a:rPr lang="da-DK" sz="1400" dirty="0" smtClean="0"/>
              <a:t>d. 3. juni 2014, </a:t>
            </a:r>
            <a:r>
              <a:rPr lang="da-DK" sz="1400" dirty="0" smtClean="0"/>
              <a:t/>
            </a:r>
            <a:br>
              <a:rPr lang="da-DK" sz="1400" dirty="0" smtClean="0"/>
            </a:br>
            <a:r>
              <a:rPr lang="da-DK" sz="1400" dirty="0" smtClean="0"/>
              <a:t>SKU </a:t>
            </a:r>
            <a:r>
              <a:rPr lang="da-DK" sz="1400" dirty="0" smtClean="0"/>
              <a:t>d. 25. juni </a:t>
            </a:r>
            <a:r>
              <a:rPr lang="da-DK" sz="1400" dirty="0" smtClean="0"/>
              <a:t>2014</a:t>
            </a:r>
            <a:br>
              <a:rPr lang="da-DK" sz="1400" dirty="0" smtClean="0"/>
            </a:br>
            <a:r>
              <a:rPr lang="da-DK" sz="1400" dirty="0" smtClean="0"/>
              <a:t>Herefter høringsfase…</a:t>
            </a: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b="1" dirty="0" smtClean="0"/>
              <a:t>Høring </a:t>
            </a: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400" dirty="0" smtClean="0"/>
              <a:t>Hvem involverer kommunerne i høringsprocessen (LKU, Ældreråd </a:t>
            </a:r>
            <a:r>
              <a:rPr lang="da-DK" sz="1400" dirty="0" err="1" smtClean="0"/>
              <a:t>etc</a:t>
            </a:r>
            <a:r>
              <a:rPr lang="da-DK" sz="1400" dirty="0" smtClean="0"/>
              <a:t>).....?</a:t>
            </a: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Tekstboks 4"/>
          <p:cNvSpPr txBox="1"/>
          <p:nvPr/>
        </p:nvSpPr>
        <p:spPr>
          <a:xfrm>
            <a:off x="755576" y="332656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/>
          </a:p>
          <a:p>
            <a:r>
              <a:rPr lang="da-DK" sz="2400" dirty="0" smtClean="0"/>
              <a:t>Hvad skal vi ellers huske at få drøftet ?</a:t>
            </a:r>
            <a:endParaRPr lang="da-DK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Dialogmøde vedr. aftale mellem RLTN og PLO</a:t>
            </a: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928662" y="4293096"/>
            <a:ext cx="7215238" cy="1440160"/>
          </a:xfrm>
        </p:spPr>
        <p:txBody>
          <a:bodyPr/>
          <a:lstStyle/>
          <a:p>
            <a:r>
              <a:rPr lang="da-DK" dirty="0" smtClean="0"/>
              <a:t>Oplæg ved Mik Dalsgaard Andreassen,</a:t>
            </a:r>
          </a:p>
          <a:p>
            <a:r>
              <a:rPr lang="da-DK" dirty="0" smtClean="0"/>
              <a:t>KL</a:t>
            </a:r>
            <a:endParaRPr lang="da-D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Kort pause….</a:t>
            </a: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928662" y="4293096"/>
            <a:ext cx="7215238" cy="1440160"/>
          </a:xfrm>
        </p:spPr>
        <p:txBody>
          <a:bodyPr/>
          <a:lstStyle/>
          <a:p>
            <a:endParaRPr lang="da-D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Status fra arbejdsgrupperne </a:t>
            </a:r>
            <a:br>
              <a:rPr lang="da-DK" dirty="0" smtClean="0"/>
            </a:br>
            <a:r>
              <a:rPr lang="da-DK" dirty="0" smtClean="0"/>
              <a:t>for de 4 indsatsområder</a:t>
            </a: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928662" y="3573016"/>
            <a:ext cx="7215238" cy="2736304"/>
          </a:xfrm>
        </p:spPr>
        <p:txBody>
          <a:bodyPr>
            <a:normAutofit/>
          </a:bodyPr>
          <a:lstStyle/>
          <a:p>
            <a:r>
              <a:rPr lang="da-DK" dirty="0" smtClean="0"/>
              <a:t>v. De kommunale formænd for arbejdsgrupperne:</a:t>
            </a:r>
          </a:p>
          <a:p>
            <a:endParaRPr lang="da-DK" dirty="0" smtClean="0"/>
          </a:p>
          <a:p>
            <a:pPr algn="l">
              <a:buFont typeface="Arial" pitchFamily="34" charset="0"/>
              <a:buChar char="•"/>
            </a:pPr>
            <a:r>
              <a:rPr lang="da-DK" sz="1900" dirty="0" smtClean="0"/>
              <a:t>Mogens </a:t>
            </a:r>
            <a:r>
              <a:rPr lang="da-DK" sz="1900" dirty="0" err="1" smtClean="0"/>
              <a:t>Kahr</a:t>
            </a:r>
            <a:r>
              <a:rPr lang="da-DK" sz="1900" dirty="0" smtClean="0"/>
              <a:t> Nielsen, Frederikshavn, gruppen om </a:t>
            </a:r>
            <a:r>
              <a:rPr lang="da-DK" sz="1900" dirty="0" err="1" smtClean="0"/>
              <a:t>Sundheds-IT</a:t>
            </a:r>
            <a:endParaRPr lang="da-DK" sz="1900" dirty="0" smtClean="0"/>
          </a:p>
          <a:p>
            <a:pPr algn="l">
              <a:buFont typeface="Arial" pitchFamily="34" charset="0"/>
              <a:buChar char="•"/>
            </a:pPr>
            <a:r>
              <a:rPr lang="da-DK" sz="1900" dirty="0" smtClean="0"/>
              <a:t>Susanne Rasmussen, Mariagerfjord, gruppen om Behandling og pleje</a:t>
            </a:r>
          </a:p>
          <a:p>
            <a:pPr algn="l">
              <a:buFont typeface="Arial" pitchFamily="34" charset="0"/>
              <a:buChar char="•"/>
            </a:pPr>
            <a:r>
              <a:rPr lang="da-DK" sz="1900" dirty="0" smtClean="0"/>
              <a:t>Betina Bisp Jensen, Aalborg, gruppen om Forebyggelse</a:t>
            </a:r>
          </a:p>
          <a:p>
            <a:pPr algn="l">
              <a:buFont typeface="Arial" pitchFamily="34" charset="0"/>
              <a:buChar char="•"/>
            </a:pPr>
            <a:r>
              <a:rPr lang="da-DK" sz="1900" dirty="0" smtClean="0"/>
              <a:t>Marianne Finderup, Rebild, gruppen om Genoptræning og rehabilitering</a:t>
            </a:r>
          </a:p>
          <a:p>
            <a:endParaRPr lang="da-DK" dirty="0" smtClean="0"/>
          </a:p>
          <a:p>
            <a:endParaRPr lang="da-D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260648"/>
            <a:ext cx="5652160" cy="792088"/>
          </a:xfrm>
        </p:spPr>
        <p:txBody>
          <a:bodyPr>
            <a:noAutofit/>
          </a:bodyPr>
          <a:lstStyle/>
          <a:p>
            <a:r>
              <a:rPr lang="da-DK" sz="2400" b="1" dirty="0" smtClean="0"/>
              <a:t>Plenumdrøftelse af udkast til </a:t>
            </a:r>
            <a:r>
              <a:rPr lang="da-DK" sz="2400" b="1" dirty="0" smtClean="0"/>
              <a:t/>
            </a:r>
            <a:br>
              <a:rPr lang="da-DK" sz="2400" b="1" dirty="0" smtClean="0"/>
            </a:br>
            <a:r>
              <a:rPr lang="da-DK" sz="2400" b="1" dirty="0" smtClean="0"/>
              <a:t>Politisk </a:t>
            </a:r>
            <a:r>
              <a:rPr lang="da-DK" sz="2400" b="1" dirty="0" smtClean="0"/>
              <a:t>sundhedsaftale</a:t>
            </a:r>
            <a:endParaRPr lang="da-DK" sz="2400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107834" cy="3816424"/>
          </a:xfrm>
        </p:spPr>
        <p:txBody>
          <a:bodyPr>
            <a:normAutofit/>
          </a:bodyPr>
          <a:lstStyle/>
          <a:p>
            <a:pPr algn="l"/>
            <a:r>
              <a:rPr lang="da-DK" dirty="0" smtClean="0"/>
              <a:t>Klyngevis får I nu 20 minutter til at drøfte:</a:t>
            </a:r>
          </a:p>
          <a:p>
            <a:pPr algn="l"/>
            <a:endParaRPr lang="da-DK" dirty="0" smtClean="0"/>
          </a:p>
          <a:p>
            <a:pPr algn="l">
              <a:buFont typeface="Wingdings" pitchFamily="2" charset="2"/>
              <a:buChar char="Ø"/>
            </a:pPr>
            <a:r>
              <a:rPr lang="da-DK" sz="2000" dirty="0" smtClean="0"/>
              <a:t>Er der områder, som mangler i udkast til politisk sundhedsaftale?</a:t>
            </a:r>
          </a:p>
          <a:p>
            <a:pPr algn="l">
              <a:buFont typeface="Wingdings" pitchFamily="2" charset="2"/>
              <a:buChar char="Ø"/>
            </a:pPr>
            <a:r>
              <a:rPr lang="da-DK" sz="2000" dirty="0" smtClean="0"/>
              <a:t>Er de kommunale mærkesager formuleret tydeligt nok?</a:t>
            </a:r>
          </a:p>
          <a:p>
            <a:pPr algn="l">
              <a:buFont typeface="Wingdings" pitchFamily="2" charset="2"/>
              <a:buChar char="Ø"/>
            </a:pPr>
            <a:r>
              <a:rPr lang="da-DK" sz="2000" dirty="0" smtClean="0"/>
              <a:t>Kan der gives opbakning til at arbejde videre med dette udkast?</a:t>
            </a:r>
          </a:p>
          <a:p>
            <a:pPr algn="l">
              <a:buFont typeface="Wingdings" pitchFamily="2" charset="2"/>
              <a:buChar char="Ø"/>
            </a:pPr>
            <a:endParaRPr lang="da-DK" sz="2000" dirty="0" smtClean="0"/>
          </a:p>
          <a:p>
            <a:pPr algn="l"/>
            <a:r>
              <a:rPr lang="da-DK" sz="2000" dirty="0" smtClean="0"/>
              <a:t>Der sidder ved hvert bord et medlem af SKU. Denne person fremlægger hovedpointerne fra klyngens drøftelserne </a:t>
            </a:r>
            <a:r>
              <a:rPr lang="da-DK" sz="2000" dirty="0" smtClean="0"/>
              <a:t>i plenum… (Brug gerne flip-over)</a:t>
            </a:r>
            <a:endParaRPr lang="da-DK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Orientering om Praksisplan</a:t>
            </a:r>
            <a:br>
              <a:rPr lang="da-DK" dirty="0" smtClean="0"/>
            </a:br>
            <a:r>
              <a:rPr lang="da-DK" dirty="0" smtClean="0"/>
              <a:t>Almen Praksis</a:t>
            </a: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928662" y="4293096"/>
            <a:ext cx="7215238" cy="1440160"/>
          </a:xfrm>
        </p:spPr>
        <p:txBody>
          <a:bodyPr/>
          <a:lstStyle/>
          <a:p>
            <a:r>
              <a:rPr lang="da-DK" dirty="0" smtClean="0"/>
              <a:t>V. Mads Duedahl, medlem af Praksisplanudvalget</a:t>
            </a:r>
            <a:endParaRPr lang="da-D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908720"/>
            <a:ext cx="8424000" cy="1584176"/>
          </a:xfrm>
        </p:spPr>
        <p:txBody>
          <a:bodyPr>
            <a:normAutofit/>
          </a:bodyPr>
          <a:lstStyle/>
          <a:p>
            <a:pPr algn="l"/>
            <a:r>
              <a:rPr lang="da-DK" sz="1600" b="1" dirty="0" smtClean="0"/>
              <a:t/>
            </a:r>
            <a:br>
              <a:rPr lang="da-DK" sz="1600" b="1" dirty="0" smtClean="0"/>
            </a:br>
            <a:endParaRPr lang="da-DK" sz="1600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928662" y="5229200"/>
            <a:ext cx="7215238" cy="864096"/>
          </a:xfrm>
        </p:spPr>
        <p:txBody>
          <a:bodyPr>
            <a:normAutofit/>
          </a:bodyPr>
          <a:lstStyle/>
          <a:p>
            <a:endParaRPr lang="da-DK" sz="1600" dirty="0"/>
          </a:p>
        </p:txBody>
      </p:sp>
      <p:sp>
        <p:nvSpPr>
          <p:cNvPr id="6" name="Tekstboks 5"/>
          <p:cNvSpPr txBox="1"/>
          <p:nvPr/>
        </p:nvSpPr>
        <p:spPr>
          <a:xfrm>
            <a:off x="467544" y="2492896"/>
            <a:ext cx="5904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 smtClean="0"/>
              <a:t>Opsamling på dagen</a:t>
            </a:r>
          </a:p>
          <a:p>
            <a:pPr algn="ctr"/>
            <a:r>
              <a:rPr lang="da-DK" sz="3200" dirty="0" smtClean="0"/>
              <a:t>v. Anders Broholm</a:t>
            </a:r>
            <a:endParaRPr lang="da-DK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2780928"/>
            <a:ext cx="8424000" cy="71438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Tak for i dag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sz="2700" dirty="0" smtClean="0"/>
              <a:t>og på gensyn… </a:t>
            </a:r>
            <a:endParaRPr lang="da-DK" sz="2700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928662" y="4725144"/>
            <a:ext cx="7215238" cy="1008112"/>
          </a:xfrm>
        </p:spPr>
        <p:txBody>
          <a:bodyPr>
            <a:normAutofit/>
          </a:bodyPr>
          <a:lstStyle/>
          <a:p>
            <a:endParaRPr lang="da-DK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332656"/>
            <a:ext cx="8424000" cy="792088"/>
          </a:xfrm>
        </p:spPr>
        <p:txBody>
          <a:bodyPr>
            <a:normAutofit/>
          </a:bodyPr>
          <a:lstStyle/>
          <a:p>
            <a:pPr algn="l"/>
            <a:r>
              <a:rPr lang="da-DK" sz="2000" dirty="0" smtClean="0"/>
              <a:t>Dagens program:</a:t>
            </a:r>
            <a:endParaRPr lang="da-DK" sz="2000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7676356" cy="468052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da-DK" dirty="0" smtClean="0"/>
              <a:t> </a:t>
            </a:r>
          </a:p>
          <a:p>
            <a:pPr algn="l"/>
            <a:r>
              <a:rPr lang="da-DK" sz="5600" b="1" dirty="0" smtClean="0"/>
              <a:t>12.00</a:t>
            </a:r>
            <a:r>
              <a:rPr lang="da-DK" sz="4800" b="1" dirty="0" smtClean="0"/>
              <a:t>	Fælles frokost</a:t>
            </a:r>
            <a:endParaRPr lang="da-DK" sz="4800" dirty="0" smtClean="0"/>
          </a:p>
          <a:p>
            <a:pPr algn="l"/>
            <a:r>
              <a:rPr lang="da-DK" sz="4800" b="1" dirty="0" smtClean="0"/>
              <a:t> </a:t>
            </a:r>
            <a:endParaRPr lang="da-DK" sz="4800" dirty="0" smtClean="0"/>
          </a:p>
          <a:p>
            <a:pPr algn="l"/>
            <a:r>
              <a:rPr lang="da-DK" sz="5600" b="1" dirty="0" smtClean="0"/>
              <a:t>12.30 </a:t>
            </a:r>
            <a:r>
              <a:rPr lang="da-DK" sz="4800" b="1" dirty="0" smtClean="0"/>
              <a:t>	Velkomst v. Anders Broholm</a:t>
            </a:r>
            <a:endParaRPr lang="da-DK" sz="4800" dirty="0" smtClean="0"/>
          </a:p>
          <a:p>
            <a:pPr algn="l"/>
            <a:r>
              <a:rPr lang="da-DK" sz="4800" b="1" dirty="0" smtClean="0"/>
              <a:t> </a:t>
            </a:r>
            <a:endParaRPr lang="da-DK" sz="4800" dirty="0" smtClean="0"/>
          </a:p>
          <a:p>
            <a:pPr algn="l"/>
            <a:r>
              <a:rPr lang="da-DK" sz="5600" b="1" dirty="0" smtClean="0"/>
              <a:t>12.45</a:t>
            </a:r>
            <a:r>
              <a:rPr lang="da-DK" sz="4800" b="1" dirty="0" smtClean="0"/>
              <a:t>	Status vedr. Politisk Sundhedsaftale v. Anders Broholm</a:t>
            </a:r>
            <a:endParaRPr lang="da-DK" sz="4800" dirty="0" smtClean="0"/>
          </a:p>
          <a:p>
            <a:pPr algn="l"/>
            <a:r>
              <a:rPr lang="da-DK" sz="4800" b="1" dirty="0" smtClean="0"/>
              <a:t>  </a:t>
            </a:r>
            <a:endParaRPr lang="da-DK" sz="4800" dirty="0" smtClean="0"/>
          </a:p>
          <a:p>
            <a:pPr algn="l"/>
            <a:r>
              <a:rPr lang="da-DK" sz="5600" b="1" dirty="0" smtClean="0"/>
              <a:t>13.15 </a:t>
            </a:r>
            <a:r>
              <a:rPr lang="da-DK" sz="4800" b="1" dirty="0" smtClean="0"/>
              <a:t>	Dialogmøde vedr. aftale mellem RLTN og PLO (Oplæg ved KL)</a:t>
            </a:r>
            <a:endParaRPr lang="da-DK" sz="4800" dirty="0" smtClean="0"/>
          </a:p>
          <a:p>
            <a:pPr algn="l"/>
            <a:r>
              <a:rPr lang="da-DK" sz="4800" b="1" dirty="0" smtClean="0"/>
              <a:t> </a:t>
            </a:r>
            <a:endParaRPr lang="da-DK" sz="4800" dirty="0" smtClean="0"/>
          </a:p>
          <a:p>
            <a:pPr algn="l"/>
            <a:r>
              <a:rPr lang="da-DK" sz="5600" b="1" dirty="0" smtClean="0"/>
              <a:t>14.30</a:t>
            </a:r>
            <a:r>
              <a:rPr lang="da-DK" sz="4800" b="1" dirty="0" smtClean="0"/>
              <a:t>	Kort pause</a:t>
            </a:r>
            <a:endParaRPr lang="da-DK" sz="4800" dirty="0" smtClean="0"/>
          </a:p>
          <a:p>
            <a:pPr algn="l"/>
            <a:r>
              <a:rPr lang="da-DK" sz="4800" b="1" dirty="0" smtClean="0"/>
              <a:t> </a:t>
            </a:r>
            <a:endParaRPr lang="da-DK" sz="4800" dirty="0" smtClean="0"/>
          </a:p>
          <a:p>
            <a:pPr algn="l"/>
            <a:r>
              <a:rPr lang="da-DK" sz="5600" b="1" dirty="0" smtClean="0"/>
              <a:t>14.45</a:t>
            </a:r>
            <a:r>
              <a:rPr lang="da-DK" sz="4800" b="1" dirty="0" smtClean="0"/>
              <a:t>	Kort status fra arbejdsgrupperne for de 4 indsatsområder (v. de kommunale formænd)</a:t>
            </a:r>
            <a:endParaRPr lang="da-DK" sz="4800" dirty="0" smtClean="0"/>
          </a:p>
          <a:p>
            <a:pPr algn="l"/>
            <a:r>
              <a:rPr lang="da-DK" sz="4800" dirty="0" smtClean="0"/>
              <a:t> </a:t>
            </a:r>
          </a:p>
          <a:p>
            <a:pPr algn="l"/>
            <a:r>
              <a:rPr lang="da-DK" sz="5600" b="1" dirty="0" smtClean="0"/>
              <a:t>15.15</a:t>
            </a:r>
            <a:r>
              <a:rPr lang="da-DK" sz="4800" b="1" dirty="0" smtClean="0"/>
              <a:t>	Plenum drøftelse af udkast til politisk sundhedsaftale</a:t>
            </a:r>
            <a:endParaRPr lang="da-DK" sz="4800" dirty="0" smtClean="0"/>
          </a:p>
          <a:p>
            <a:pPr algn="l"/>
            <a:r>
              <a:rPr lang="da-DK" sz="4800" b="1" dirty="0" smtClean="0"/>
              <a:t> 	</a:t>
            </a:r>
            <a:endParaRPr lang="da-DK" sz="4800" dirty="0" smtClean="0"/>
          </a:p>
          <a:p>
            <a:pPr algn="l"/>
            <a:r>
              <a:rPr lang="da-DK" sz="5600" b="1" dirty="0" smtClean="0"/>
              <a:t>16.00	</a:t>
            </a:r>
            <a:r>
              <a:rPr lang="da-DK" sz="4800" b="1" dirty="0" smtClean="0"/>
              <a:t>Orientering vedr. Praksisplan v. Mads Duedahl</a:t>
            </a:r>
            <a:endParaRPr lang="da-DK" sz="4800" dirty="0" smtClean="0"/>
          </a:p>
          <a:p>
            <a:pPr algn="l"/>
            <a:r>
              <a:rPr lang="da-DK" sz="4800" dirty="0" smtClean="0"/>
              <a:t> 	</a:t>
            </a:r>
          </a:p>
          <a:p>
            <a:pPr algn="l"/>
            <a:r>
              <a:rPr lang="da-DK" sz="5600" b="1" dirty="0" smtClean="0"/>
              <a:t>16.20</a:t>
            </a:r>
            <a:r>
              <a:rPr lang="da-DK" sz="4800" b="1" dirty="0" smtClean="0"/>
              <a:t>	Opsamling på dagen v. Anders Broholm</a:t>
            </a:r>
            <a:endParaRPr lang="da-DK" sz="4800" dirty="0" smtClean="0"/>
          </a:p>
          <a:p>
            <a:pPr algn="l"/>
            <a:r>
              <a:rPr lang="da-DK" sz="4800" b="1" dirty="0" smtClean="0"/>
              <a:t> </a:t>
            </a:r>
            <a:endParaRPr lang="da-DK" sz="4800" dirty="0" smtClean="0"/>
          </a:p>
          <a:p>
            <a:pPr algn="l"/>
            <a:r>
              <a:rPr lang="da-DK" sz="5600" b="1" dirty="0" smtClean="0"/>
              <a:t>16.30 (ca.)</a:t>
            </a:r>
            <a:r>
              <a:rPr lang="da-DK" sz="4800" b="1" dirty="0" smtClean="0"/>
              <a:t>	Tak for i dag</a:t>
            </a:r>
            <a:endParaRPr lang="da-DK" sz="4800" dirty="0" smtClean="0"/>
          </a:p>
          <a:p>
            <a:pPr algn="l"/>
            <a:endParaRPr lang="da-DK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1700808"/>
            <a:ext cx="8424000" cy="1584176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Velkommen…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sz="1800" dirty="0" smtClean="0"/>
              <a:t>Ved Anders Broholm, næstformand for Sundhedskoordinationsudvalget</a:t>
            </a:r>
            <a:endParaRPr lang="da-DK" sz="1800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501008"/>
            <a:ext cx="2880000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116632"/>
            <a:ext cx="5076096" cy="1080120"/>
          </a:xfrm>
        </p:spPr>
        <p:txBody>
          <a:bodyPr>
            <a:normAutofit/>
          </a:bodyPr>
          <a:lstStyle/>
          <a:p>
            <a:pPr algn="l"/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Status vedr. Politisk Sundhedsaftale</a:t>
            </a:r>
            <a:r>
              <a:rPr lang="da-DK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a-DK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a-DK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a-DK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a-DK" sz="1600" dirty="0" smtClean="0">
                <a:latin typeface="Times New Roman" pitchFamily="18" charset="0"/>
                <a:cs typeface="Times New Roman" pitchFamily="18" charset="0"/>
              </a:rPr>
              <a:t>v. Anders Broholm</a:t>
            </a:r>
            <a:endParaRPr lang="da-DK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604348" cy="4104456"/>
          </a:xfrm>
        </p:spPr>
        <p:txBody>
          <a:bodyPr>
            <a:normAutofit/>
          </a:bodyPr>
          <a:lstStyle/>
          <a:p>
            <a:pPr algn="l"/>
            <a:r>
              <a:rPr lang="da-DK" sz="1600" dirty="0" smtClean="0"/>
              <a:t>Herunder</a:t>
            </a:r>
            <a:r>
              <a:rPr lang="da-DK" sz="1800" dirty="0" smtClean="0"/>
              <a:t>: </a:t>
            </a:r>
            <a:endParaRPr lang="da-DK" sz="1600" dirty="0" smtClean="0"/>
          </a:p>
          <a:p>
            <a:pPr algn="l"/>
            <a:endParaRPr lang="da-DK" sz="1600" dirty="0" smtClean="0"/>
          </a:p>
          <a:p>
            <a:pPr algn="l">
              <a:buFontTx/>
              <a:buChar char="-"/>
            </a:pPr>
            <a:r>
              <a:rPr lang="da-DK" sz="1600" dirty="0" smtClean="0"/>
              <a:t> Hvilke politiske pejlemærker arbejdes der med?</a:t>
            </a:r>
          </a:p>
          <a:p>
            <a:pPr algn="l">
              <a:buFontTx/>
              <a:buChar char="-"/>
            </a:pPr>
            <a:r>
              <a:rPr lang="da-DK" sz="1600" dirty="0" smtClean="0"/>
              <a:t> Dialogmøderne i de kommunale klynger</a:t>
            </a:r>
          </a:p>
          <a:p>
            <a:pPr algn="l">
              <a:buFontTx/>
              <a:buChar char="-"/>
            </a:pPr>
            <a:r>
              <a:rPr lang="da-DK" sz="1600" dirty="0" smtClean="0"/>
              <a:t> Principielle ting til drøftelse</a:t>
            </a:r>
          </a:p>
          <a:p>
            <a:pPr algn="l">
              <a:buFontTx/>
              <a:buChar char="-"/>
            </a:pPr>
            <a:r>
              <a:rPr lang="da-DK" sz="1600" dirty="0" smtClean="0"/>
              <a:t> Den fremtidige organisering ift. Sundhedsaftaler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2232000"/>
            <a:ext cx="8424000" cy="1197000"/>
          </a:xfrm>
        </p:spPr>
        <p:txBody>
          <a:bodyPr>
            <a:normAutofit fontScale="90000"/>
          </a:bodyPr>
          <a:lstStyle/>
          <a:p>
            <a:r>
              <a:rPr lang="da-DK" sz="3600" b="1" dirty="0" smtClean="0"/>
              <a:t/>
            </a:r>
            <a:br>
              <a:rPr lang="da-DK" sz="3600" b="1" dirty="0" smtClean="0"/>
            </a:b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899592" y="2132856"/>
            <a:ext cx="7215238" cy="3024336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da-DK" dirty="0" smtClean="0"/>
              <a:t>Det enkelte menneske i centrum (ny)</a:t>
            </a:r>
          </a:p>
          <a:p>
            <a:pPr marL="457200" indent="-457200" algn="l">
              <a:buAutoNum type="arabicPeriod"/>
            </a:pPr>
            <a:r>
              <a:rPr lang="da-DK" dirty="0" smtClean="0"/>
              <a:t>Et stærkt fælles sundhedsvæsen, der hænger sammen for borgeren</a:t>
            </a:r>
          </a:p>
          <a:p>
            <a:pPr marL="457200" indent="-457200" algn="l">
              <a:buAutoNum type="arabicPeriod"/>
            </a:pPr>
            <a:r>
              <a:rPr lang="da-DK" dirty="0" smtClean="0"/>
              <a:t>Den sociale ulighed i sundhed skal reduceres</a:t>
            </a:r>
          </a:p>
          <a:p>
            <a:pPr marL="457200" indent="-457200" algn="l">
              <a:buAutoNum type="arabicPeriod"/>
            </a:pPr>
            <a:r>
              <a:rPr lang="da-DK" dirty="0" smtClean="0"/>
              <a:t>Sundhedstilbud på nye måder</a:t>
            </a:r>
          </a:p>
          <a:p>
            <a:pPr marL="457200" indent="-457200" algn="l">
              <a:buAutoNum type="arabicPeriod"/>
            </a:pPr>
            <a:r>
              <a:rPr lang="da-DK" dirty="0" smtClean="0"/>
              <a:t>En lærende og respektfuld samarbejdskultur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467544" y="404664"/>
            <a:ext cx="54129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        De politiske pejlemærker</a:t>
            </a:r>
            <a:r>
              <a:rPr lang="da-DK" b="1" dirty="0" smtClean="0"/>
              <a:t> </a:t>
            </a:r>
            <a:endParaRPr lang="da-DK" dirty="0"/>
          </a:p>
        </p:txBody>
      </p:sp>
      <p:sp>
        <p:nvSpPr>
          <p:cNvPr id="8" name="Tekstboks 7"/>
          <p:cNvSpPr txBox="1"/>
          <p:nvPr/>
        </p:nvSpPr>
        <p:spPr>
          <a:xfrm>
            <a:off x="539552" y="4797152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/>
          </a:p>
          <a:p>
            <a:r>
              <a:rPr lang="da-DK" dirty="0" smtClean="0"/>
              <a:t>Præsentation af udkastet til Politisk Sundhedsaftale, som den ser ud pt. …</a:t>
            </a:r>
            <a:endParaRPr lang="da-D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332656"/>
            <a:ext cx="5076096" cy="936104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sz="2700" dirty="0" smtClean="0"/>
              <a:t>Dialogmøder med SKU </a:t>
            </a:r>
            <a:r>
              <a:rPr lang="da-DK" sz="2700" dirty="0" err="1" smtClean="0"/>
              <a:t>formandsskabet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7748364" cy="3888432"/>
          </a:xfrm>
        </p:spPr>
        <p:txBody>
          <a:bodyPr>
            <a:normAutofit/>
          </a:bodyPr>
          <a:lstStyle/>
          <a:p>
            <a:endParaRPr lang="da-DK" b="1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pPr algn="l"/>
            <a:endParaRPr lang="da-DK" dirty="0" smtClean="0"/>
          </a:p>
          <a:p>
            <a:pPr algn="l"/>
            <a:endParaRPr lang="da-DK" dirty="0" smtClean="0"/>
          </a:p>
          <a:p>
            <a:pPr algn="l"/>
            <a:endParaRPr lang="da-DK" dirty="0" smtClean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23528" y="2647471"/>
            <a:ext cx="856895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da-DK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Afholdelsen af de fire dialogmøder er</a:t>
            </a:r>
            <a:r>
              <a:rPr kumimoji="0" lang="da-DK" sz="16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besluttet af Sundhedskoordinationsudvalget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da-DK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da-DK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Formålet med dialogmøderne</a:t>
            </a:r>
            <a:r>
              <a:rPr kumimoji="0" lang="da-DK" sz="16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har været at</a:t>
            </a:r>
            <a:r>
              <a:rPr kumimoji="0" lang="da-DK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få en politisk dialog mellem SKU og alle kommunerne med henblik på sparring</a:t>
            </a:r>
            <a:r>
              <a:rPr kumimoji="0" lang="da-DK" sz="16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og inddragelse i</a:t>
            </a:r>
            <a:r>
              <a:rPr kumimoji="0" lang="da-DK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det arbejde, der pågår med at udvikle Sundhedsaftalen 2015 – 2018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da-DK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da-DK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Møderne blev afholdt ultimo april- primo maj 2014</a:t>
            </a:r>
            <a:endParaRPr kumimoji="0" lang="da-DK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da-DK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da-DK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På møderne blev pejlemærker for sundhedsaftalen præsenteret,</a:t>
            </a:r>
            <a:r>
              <a:rPr kumimoji="0" lang="da-DK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og der var mulighed for dialog om lokale udfordringer samt ønsker til udvikling af det tværsektorielle samarbejde</a:t>
            </a:r>
            <a:endParaRPr kumimoji="0" lang="da-DK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4788064" cy="792088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 Dialogmøde i Syd 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7748364" cy="446449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da-DK" sz="2900" b="1" dirty="0" smtClean="0"/>
              <a:t>Hovedbudskaber: Klynge Syd</a:t>
            </a:r>
          </a:p>
          <a:p>
            <a:pPr algn="l"/>
            <a:endParaRPr lang="da-DK" dirty="0" smtClean="0"/>
          </a:p>
          <a:p>
            <a:pPr algn="l"/>
            <a:r>
              <a:rPr lang="da-DK" dirty="0" smtClean="0">
                <a:latin typeface="Arial" pitchFamily="34" charset="0"/>
                <a:cs typeface="Arial" pitchFamily="34" charset="0"/>
              </a:rPr>
              <a:t>- Overordnet tilfredshed med pejlemærkerne</a:t>
            </a:r>
          </a:p>
          <a:p>
            <a:pPr algn="l"/>
            <a:r>
              <a:rPr lang="da-DK" dirty="0" smtClean="0">
                <a:latin typeface="Arial" pitchFamily="34" charset="0"/>
                <a:cs typeface="Arial" pitchFamily="34" charset="0"/>
              </a:rPr>
              <a:t>‐ Bekymring for psykiatriområdet – drukner det i alt det andet – der er</a:t>
            </a:r>
          </a:p>
          <a:p>
            <a:pPr algn="l"/>
            <a:r>
              <a:rPr lang="da-DK" dirty="0" smtClean="0">
                <a:latin typeface="Arial" pitchFamily="34" charset="0"/>
                <a:cs typeface="Arial" pitchFamily="34" charset="0"/>
              </a:rPr>
              <a:t>behov for fortsat at have et øget fokus her – og vi skal forpligte hinanden.</a:t>
            </a:r>
          </a:p>
          <a:p>
            <a:pPr algn="l"/>
            <a:r>
              <a:rPr lang="da-DK" dirty="0" smtClean="0">
                <a:latin typeface="Arial" pitchFamily="34" charset="0"/>
                <a:cs typeface="Arial" pitchFamily="34" charset="0"/>
              </a:rPr>
              <a:t>‐ Fokus på at borgere indlægges på andres regioners sygehuse / privathospitaler, som skal være forpligtede af sundhedsaftalen</a:t>
            </a:r>
          </a:p>
          <a:p>
            <a:pPr algn="l"/>
            <a:r>
              <a:rPr lang="da-DK" dirty="0" smtClean="0">
                <a:latin typeface="Arial" pitchFamily="34" charset="0"/>
                <a:cs typeface="Arial" pitchFamily="34" charset="0"/>
              </a:rPr>
              <a:t>‐ Fokus på tidlig indsats og på monitorering af børn og unges sundhed</a:t>
            </a:r>
          </a:p>
          <a:p>
            <a:pPr algn="l"/>
            <a:r>
              <a:rPr lang="da-DK" dirty="0" smtClean="0">
                <a:latin typeface="Arial" pitchFamily="34" charset="0"/>
                <a:cs typeface="Arial" pitchFamily="34" charset="0"/>
              </a:rPr>
              <a:t>‐ Fokus på differentierede indsatser/stratificering af borgerne, således</a:t>
            </a:r>
          </a:p>
          <a:p>
            <a:pPr algn="l"/>
            <a:r>
              <a:rPr lang="da-DK" dirty="0" smtClean="0">
                <a:latin typeface="Arial" pitchFamily="34" charset="0"/>
                <a:cs typeface="Arial" pitchFamily="34" charset="0"/>
              </a:rPr>
              <a:t>at tilbuddene målrettes de borgere, som har størst behov ‐ er det tydeligt</a:t>
            </a:r>
          </a:p>
          <a:p>
            <a:pPr algn="l"/>
            <a:r>
              <a:rPr lang="da-DK" dirty="0" smtClean="0">
                <a:latin typeface="Arial" pitchFamily="34" charset="0"/>
                <a:cs typeface="Arial" pitchFamily="34" charset="0"/>
              </a:rPr>
              <a:t>nok i de politiske pejlemærker?</a:t>
            </a:r>
          </a:p>
          <a:p>
            <a:pPr algn="l"/>
            <a:endParaRPr lang="da-DK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332656"/>
            <a:ext cx="5076096" cy="936104"/>
          </a:xfrm>
        </p:spPr>
        <p:txBody>
          <a:bodyPr>
            <a:normAutofit/>
          </a:bodyPr>
          <a:lstStyle/>
          <a:p>
            <a:r>
              <a:rPr lang="da-DK" dirty="0" smtClean="0"/>
              <a:t>Dialogmøde i Midt</a:t>
            </a: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4464496"/>
          </a:xfrm>
        </p:spPr>
        <p:txBody>
          <a:bodyPr>
            <a:normAutofit fontScale="55000" lnSpcReduction="20000"/>
          </a:bodyPr>
          <a:lstStyle/>
          <a:p>
            <a:endParaRPr lang="da-DK" sz="2900" b="1" dirty="0" smtClean="0"/>
          </a:p>
          <a:p>
            <a:pPr algn="l"/>
            <a:r>
              <a:rPr lang="da-DK" sz="3600" b="1" dirty="0" smtClean="0"/>
              <a:t>Hovedbudskaber: Klynge Midt</a:t>
            </a:r>
          </a:p>
          <a:p>
            <a:pPr lvl="0" algn="l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lvl="0" algn="l"/>
            <a:r>
              <a:rPr lang="da-DK" sz="3300" dirty="0" smtClean="0">
                <a:latin typeface="Arial" pitchFamily="34" charset="0"/>
                <a:cs typeface="Arial" pitchFamily="34" charset="0"/>
              </a:rPr>
              <a:t>- Der er fuld opbakning til de fire pejlemærker</a:t>
            </a:r>
          </a:p>
          <a:p>
            <a:pPr lvl="0" algn="l"/>
            <a:r>
              <a:rPr lang="da-DK" sz="3300" dirty="0" smtClean="0">
                <a:latin typeface="Arial" pitchFamily="34" charset="0"/>
                <a:cs typeface="Arial" pitchFamily="34" charset="0"/>
              </a:rPr>
              <a:t>- Alle er parate til en aftale med tydelige politiske målsætninger</a:t>
            </a:r>
          </a:p>
          <a:p>
            <a:pPr lvl="0" algn="l"/>
            <a:r>
              <a:rPr lang="da-DK" sz="3300" dirty="0" smtClean="0">
                <a:latin typeface="Arial" pitchFamily="34" charset="0"/>
                <a:cs typeface="Arial" pitchFamily="34" charset="0"/>
              </a:rPr>
              <a:t>- Vi har allerede en velfungerende sundhedsaftale, som vi skal bygge videre på</a:t>
            </a:r>
          </a:p>
          <a:p>
            <a:pPr lvl="0" algn="l"/>
            <a:r>
              <a:rPr lang="da-DK" sz="3300" dirty="0" smtClean="0">
                <a:latin typeface="Arial" pitchFamily="34" charset="0"/>
                <a:cs typeface="Arial" pitchFamily="34" charset="0"/>
              </a:rPr>
              <a:t>- Vi skal være særlig opmærksomme på</a:t>
            </a:r>
          </a:p>
          <a:p>
            <a:pPr lvl="1"/>
            <a:r>
              <a:rPr lang="da-DK" sz="3300" dirty="0" smtClean="0">
                <a:latin typeface="Arial" pitchFamily="34" charset="0"/>
                <a:cs typeface="Arial" pitchFamily="34" charset="0"/>
              </a:rPr>
              <a:t>Strukturændringer (nyt supersygehus)</a:t>
            </a:r>
          </a:p>
          <a:p>
            <a:pPr lvl="1"/>
            <a:r>
              <a:rPr lang="da-DK" sz="3300" dirty="0" smtClean="0">
                <a:latin typeface="Arial" pitchFamily="34" charset="0"/>
                <a:cs typeface="Arial" pitchFamily="34" charset="0"/>
              </a:rPr>
              <a:t>Vækst i kronikere - kræftpatienter</a:t>
            </a:r>
          </a:p>
          <a:p>
            <a:pPr lvl="0" algn="l"/>
            <a:r>
              <a:rPr lang="da-DK" sz="3300" dirty="0" smtClean="0">
                <a:latin typeface="Arial" pitchFamily="34" charset="0"/>
                <a:cs typeface="Arial" pitchFamily="34" charset="0"/>
              </a:rPr>
              <a:t>- Vi har allerede gode erfaringer med samarbejde (eks. udskrivningsenhed, </a:t>
            </a:r>
            <a:r>
              <a:rPr lang="da-DK" sz="3300" dirty="0" err="1" smtClean="0">
                <a:latin typeface="Arial" pitchFamily="34" charset="0"/>
                <a:cs typeface="Arial" pitchFamily="34" charset="0"/>
              </a:rPr>
              <a:t>Telecare</a:t>
            </a:r>
            <a:r>
              <a:rPr lang="da-DK" sz="3300" dirty="0" smtClean="0">
                <a:latin typeface="Arial" pitchFamily="34" charset="0"/>
                <a:cs typeface="Arial" pitchFamily="34" charset="0"/>
              </a:rPr>
              <a:t> Nord, opfølgende hjemmebesøg mv.) som kan udbredes til hele Regionen</a:t>
            </a:r>
          </a:p>
          <a:p>
            <a:pPr lvl="0" algn="l"/>
            <a:r>
              <a:rPr lang="da-DK" sz="3300" dirty="0" smtClean="0">
                <a:latin typeface="Arial" pitchFamily="34" charset="0"/>
                <a:cs typeface="Arial" pitchFamily="34" charset="0"/>
              </a:rPr>
              <a:t>- Vi vil gerne være fælles om kommunikation</a:t>
            </a:r>
          </a:p>
          <a:p>
            <a:pPr lvl="0" algn="l"/>
            <a:r>
              <a:rPr lang="da-DK" sz="3300" dirty="0" smtClean="0">
                <a:latin typeface="Arial" pitchFamily="34" charset="0"/>
                <a:cs typeface="Arial" pitchFamily="34" charset="0"/>
              </a:rPr>
              <a:t>- Læger og kommuner skal intensivere samarbejdet i takt med, at sygehusene bliver mere og mere specialiserede.</a:t>
            </a:r>
          </a:p>
          <a:p>
            <a:pPr algn="l"/>
            <a:endParaRPr lang="da-DK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332656"/>
            <a:ext cx="5076096" cy="936104"/>
          </a:xfrm>
        </p:spPr>
        <p:txBody>
          <a:bodyPr>
            <a:normAutofit/>
          </a:bodyPr>
          <a:lstStyle/>
          <a:p>
            <a:r>
              <a:rPr lang="da-DK" dirty="0" smtClean="0"/>
              <a:t>Dialogmøde i Nord</a:t>
            </a:r>
            <a:endParaRPr lang="da-DK" dirty="0"/>
          </a:p>
        </p:txBody>
      </p:sp>
      <p:pic>
        <p:nvPicPr>
          <p:cNvPr id="7" name="Pladsholder til billede 6" descr="kort - Kopi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363158" cy="1764000"/>
          </a:xfrm>
          <a:ln w="3175">
            <a:solidFill>
              <a:schemeClr val="tx1"/>
            </a:solidFill>
          </a:ln>
        </p:spPr>
      </p:pic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7748364" cy="446449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a-DK" b="1" dirty="0" smtClean="0"/>
              <a:t>Hovedbudskaber: Klynge Nord</a:t>
            </a:r>
          </a:p>
          <a:p>
            <a:endParaRPr lang="da-DK" b="1" dirty="0" smtClean="0"/>
          </a:p>
          <a:p>
            <a:pPr lvl="0" algn="l">
              <a:buFont typeface="Arial" pitchFamily="34" charset="0"/>
              <a:buChar char="•"/>
            </a:pPr>
            <a:r>
              <a:rPr lang="da-DK" sz="1800" dirty="0" smtClean="0"/>
              <a:t>Overordnet tilfredshed med de politiske pejlemærker</a:t>
            </a:r>
          </a:p>
          <a:p>
            <a:pPr lvl="0" algn="l">
              <a:buFont typeface="Arial" pitchFamily="34" charset="0"/>
              <a:buChar char="•"/>
            </a:pPr>
            <a:r>
              <a:rPr lang="da-DK" sz="1800" dirty="0" smtClean="0"/>
              <a:t>Vigtigt med fokus på differentierede indsatser/stratificering af borgerne, således at tilbuddene målrettes de borgere, som har størst behov - er det tydeligt nok i pejlemærkerne?</a:t>
            </a:r>
          </a:p>
          <a:p>
            <a:pPr algn="l">
              <a:buFont typeface="Arial" pitchFamily="34" charset="0"/>
              <a:buChar char="•"/>
            </a:pPr>
            <a:r>
              <a:rPr lang="da-DK" sz="1800" dirty="0" smtClean="0"/>
              <a:t>Der kan være særlige rammevilkår, som vi skal have øje for i sundhedsaftalen, f.eks. behov for særaftaler for Læsø</a:t>
            </a:r>
          </a:p>
          <a:p>
            <a:pPr lvl="0" algn="l">
              <a:buFont typeface="Arial" pitchFamily="34" charset="0"/>
              <a:buChar char="•"/>
            </a:pPr>
            <a:r>
              <a:rPr lang="da-DK" sz="1800" dirty="0" smtClean="0"/>
              <a:t>Der kan være særlige målgrupper, som skal fremhæves i sundhedsaftalen, f.eks. børn, borgere med dobbeltdiagnoser og yngre medicinske patienter</a:t>
            </a:r>
          </a:p>
          <a:p>
            <a:pPr lvl="0" algn="l">
              <a:buFont typeface="Arial" pitchFamily="34" charset="0"/>
              <a:buChar char="•"/>
            </a:pPr>
            <a:r>
              <a:rPr lang="da-DK" sz="1800" dirty="0" smtClean="0"/>
              <a:t>Skal vi tænke andre (eksterne) aktører ind i sundhedsaftalen? F.eks. Kriminalforsorgen, fængslerne og private sociale tilbud</a:t>
            </a:r>
          </a:p>
          <a:p>
            <a:pPr lvl="0" algn="l">
              <a:buFont typeface="Arial" pitchFamily="34" charset="0"/>
              <a:buChar char="•"/>
            </a:pPr>
            <a:r>
              <a:rPr lang="da-DK" sz="1800" dirty="0" smtClean="0"/>
              <a:t>Det blev understreget, at (elektronisk) kommunikation mellem sektorerne fortsat bør være et centralt fokusområde</a:t>
            </a:r>
          </a:p>
          <a:p>
            <a:pPr lvl="0" algn="l">
              <a:buFont typeface="Arial" pitchFamily="34" charset="0"/>
              <a:buChar char="•"/>
            </a:pPr>
            <a:r>
              <a:rPr lang="da-DK" sz="1800" dirty="0" smtClean="0"/>
              <a:t>I forbindelse med udarbejdelsen af sundhedsaftalen bør der laves en implementeringsstrategi, for at sikre aktørernes kendskab til aftalen</a:t>
            </a:r>
          </a:p>
          <a:p>
            <a:pPr algn="l"/>
            <a:endParaRPr lang="da-DK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K Metro">
      <a:dk1>
        <a:sysClr val="windowText" lastClr="000000"/>
      </a:dk1>
      <a:lt1>
        <a:sysClr val="window" lastClr="FFFFFF"/>
      </a:lt1>
      <a:dk2>
        <a:srgbClr val="6A747D"/>
      </a:dk2>
      <a:lt2>
        <a:srgbClr val="DDE6F4"/>
      </a:lt2>
      <a:accent1>
        <a:srgbClr val="B4C95F"/>
      </a:accent1>
      <a:accent2>
        <a:srgbClr val="C32A1F"/>
      </a:accent2>
      <a:accent3>
        <a:srgbClr val="C7A775"/>
      </a:accent3>
      <a:accent4>
        <a:srgbClr val="44ABD4"/>
      </a:accent4>
      <a:accent5>
        <a:srgbClr val="80B4CD"/>
      </a:accent5>
      <a:accent6>
        <a:srgbClr val="335A43"/>
      </a:accent6>
      <a:hlink>
        <a:srgbClr val="EBAF0F"/>
      </a:hlink>
      <a:folHlink>
        <a:srgbClr val="6A747D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1307</TotalTime>
  <Words>790</Words>
  <Application>Microsoft Office PowerPoint</Application>
  <PresentationFormat>Skærmshow (4:3)</PresentationFormat>
  <Paragraphs>129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19</vt:i4>
      </vt:variant>
    </vt:vector>
  </HeadingPairs>
  <TitlesOfParts>
    <vt:vector size="20" baseType="lpstr">
      <vt:lpstr>Median</vt:lpstr>
      <vt:lpstr> Sundhedspolitisk Dialogforum</vt:lpstr>
      <vt:lpstr>Dagens program:</vt:lpstr>
      <vt:lpstr>Velkommen…  Ved Anders Broholm, næstformand for Sundhedskoordinationsudvalget</vt:lpstr>
      <vt:lpstr>Status vedr. Politisk Sundhedsaftale  v. Anders Broholm</vt:lpstr>
      <vt:lpstr> </vt:lpstr>
      <vt:lpstr>  Dialogmøder med SKU formandsskabet  </vt:lpstr>
      <vt:lpstr>   Dialogmøde i Syd   </vt:lpstr>
      <vt:lpstr>Dialogmøde i Midt</vt:lpstr>
      <vt:lpstr>Dialogmøde i Nord</vt:lpstr>
      <vt:lpstr>Dialogmøde i Vest</vt:lpstr>
      <vt:lpstr>Opsamling Dialogmøder </vt:lpstr>
      <vt:lpstr>      Principielle overvejelser?  Den fremtidige organisering ift. Sundhedsaftalerne  - Den politiske organisering – Hvordan følges der op på den fremtidige implementering?  - Skal der fremover være Politiske styregrupper?  Fremadrettet proces:  DAS d. 3. juni 2014,  SKU d. 25. juni 2014 Herefter høringsfase…  Høring  Hvem involverer kommunerne i høringsprocessen (LKU, Ældreråd etc).....?   </vt:lpstr>
      <vt:lpstr> Dialogmøde vedr. aftale mellem RLTN og PLO</vt:lpstr>
      <vt:lpstr>Kort pause….</vt:lpstr>
      <vt:lpstr>Status fra arbejdsgrupperne  for de 4 indsatsområder</vt:lpstr>
      <vt:lpstr>Plenumdrøftelse af udkast til  Politisk sundhedsaftale</vt:lpstr>
      <vt:lpstr> Orientering om Praksisplan Almen Praksis</vt:lpstr>
      <vt:lpstr> </vt:lpstr>
      <vt:lpstr> Tak for i dag  og på gensyn… </vt:lpstr>
    </vt:vector>
  </TitlesOfParts>
  <Company>Aalborg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Maria Christina Fosnæs Thorsager</dc:creator>
  <cp:lastModifiedBy>Maria Christina Fosnæs Thorsager</cp:lastModifiedBy>
  <cp:revision>22</cp:revision>
  <dcterms:created xsi:type="dcterms:W3CDTF">2014-01-16T09:20:03Z</dcterms:created>
  <dcterms:modified xsi:type="dcterms:W3CDTF">2014-05-14T13:38:39Z</dcterms:modified>
</cp:coreProperties>
</file>