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2" r:id="rId1"/>
  </p:sldMasterIdLst>
  <p:handoutMasterIdLst>
    <p:handoutMasterId r:id="rId6"/>
  </p:handoutMasterIdLst>
  <p:sldIdLst>
    <p:sldId id="263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40667"/>
    <a:srgbClr val="1D47BB"/>
    <a:srgbClr val="D7D2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4002" autoAdjust="0"/>
    <p:restoredTop sz="94660"/>
  </p:normalViewPr>
  <p:slideViewPr>
    <p:cSldViewPr>
      <p:cViewPr>
        <p:scale>
          <a:sx n="150" d="100"/>
          <a:sy n="150" d="100"/>
        </p:scale>
        <p:origin x="-1360" y="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EFCE1-47A4-40B7-BECD-D9B9C341E982}" type="datetimeFigureOut">
              <a:rPr lang="da-DK" smtClean="0"/>
              <a:pPr/>
              <a:t>20/05/14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7020E-405F-4CB0-9AFD-BC2EA451FF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eldias">
    <p:bg>
      <p:bgPr>
        <a:solidFill>
          <a:srgbClr val="14066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2232000"/>
            <a:ext cx="4212000" cy="714380"/>
          </a:xfrm>
          <a:noFill/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17" name="Rectangle 66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4572000" y="3071810"/>
            <a:ext cx="4248472" cy="1781176"/>
          </a:xfrm>
          <a:noFill/>
        </p:spPr>
        <p:txBody>
          <a:bodyPr lIns="91440" tIns="45720"/>
          <a:lstStyle>
            <a:lvl1pPr marL="0" indent="0" algn="l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pic>
        <p:nvPicPr>
          <p:cNvPr id="8" name="Picture 2" descr="\\S401004\N1LKMKL\SKRIVEBORD\byva¦èben_stans_hvi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548680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06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125208"/>
            <a:ext cx="8424000" cy="4176000"/>
          </a:xfrm>
          <a:noFill/>
        </p:spPr>
        <p:txBody>
          <a:bodyPr/>
          <a:lstStyle>
            <a:lvl1pPr>
              <a:spcAft>
                <a:spcPts val="1800"/>
              </a:spcAft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000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pic>
        <p:nvPicPr>
          <p:cNvPr id="11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D4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Pladsholder til indhold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000" cy="4176000"/>
          </a:xfrm>
          <a:noFill/>
        </p:spPr>
        <p:txBody>
          <a:bodyPr/>
          <a:lstStyle>
            <a:lvl1pPr>
              <a:spcAft>
                <a:spcPts val="1200"/>
              </a:spcAft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13" name="Titel 6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000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pic>
        <p:nvPicPr>
          <p:cNvPr id="14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Pladsholder til indhold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000" cy="4176000"/>
          </a:xfrm>
          <a:noFill/>
        </p:spPr>
        <p:txBody>
          <a:bodyPr/>
          <a:lstStyle>
            <a:lvl1pPr>
              <a:spcAft>
                <a:spcPts val="1200"/>
              </a:spcAft>
              <a:defRPr sz="2400" b="0">
                <a:solidFill>
                  <a:srgbClr val="140667"/>
                </a:solidFill>
              </a:defRPr>
            </a:lvl1pPr>
            <a:lvl2pPr>
              <a:defRPr>
                <a:solidFill>
                  <a:srgbClr val="140667"/>
                </a:solidFill>
              </a:defRPr>
            </a:lvl2pPr>
            <a:lvl3pPr>
              <a:defRPr>
                <a:solidFill>
                  <a:srgbClr val="140667"/>
                </a:solidFill>
              </a:defRPr>
            </a:lvl3pPr>
            <a:lvl4pPr>
              <a:defRPr>
                <a:solidFill>
                  <a:srgbClr val="140667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13" name="Titel 6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000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rgbClr val="140667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pic>
        <p:nvPicPr>
          <p:cNvPr id="5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21288"/>
            <a:ext cx="2016224" cy="604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\\S401004\N1LKMKL\SKRIVEBORD\Aalborg Kommune_logo_blaa.png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323528" y="6067160"/>
            <a:ext cx="1881733" cy="56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1406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tabLst>
                <a:tab pos="85725" algn="l"/>
              </a:tabLst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8" name="Titel 3"/>
          <p:cNvSpPr>
            <a:spLocks noGrp="1"/>
          </p:cNvSpPr>
          <p:nvPr userDrawn="1">
            <p:ph type="title"/>
          </p:nvPr>
        </p:nvSpPr>
        <p:spPr>
          <a:xfrm>
            <a:off x="323528" y="404664"/>
            <a:ext cx="4176464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idx="1"/>
          </p:nvPr>
        </p:nvSpPr>
        <p:spPr>
          <a:xfrm>
            <a:off x="323528" y="1125208"/>
            <a:ext cx="4176464" cy="4176000"/>
          </a:xfrm>
          <a:noFill/>
        </p:spPr>
        <p:txBody>
          <a:bodyPr/>
          <a:lstStyle>
            <a:lvl1pPr marL="0" indent="0">
              <a:spcAft>
                <a:spcPts val="1200"/>
              </a:spcAft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pic>
        <p:nvPicPr>
          <p:cNvPr id="12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D4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tabLst>
                <a:tab pos="85725" algn="l"/>
              </a:tabLst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8" name="Titel 3"/>
          <p:cNvSpPr>
            <a:spLocks noGrp="1"/>
          </p:cNvSpPr>
          <p:nvPr userDrawn="1">
            <p:ph type="title"/>
          </p:nvPr>
        </p:nvSpPr>
        <p:spPr>
          <a:xfrm>
            <a:off x="323528" y="404664"/>
            <a:ext cx="4176464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idx="1"/>
          </p:nvPr>
        </p:nvSpPr>
        <p:spPr>
          <a:xfrm>
            <a:off x="323528" y="1125208"/>
            <a:ext cx="4176464" cy="4176000"/>
          </a:xfrm>
          <a:noFill/>
        </p:spPr>
        <p:txBody>
          <a:bodyPr/>
          <a:lstStyle>
            <a:lvl1pPr marL="0" indent="0">
              <a:spcAft>
                <a:spcPts val="1200"/>
              </a:spcAft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pic>
        <p:nvPicPr>
          <p:cNvPr id="10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tabLst>
                <a:tab pos="85725" algn="l"/>
              </a:tabLst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pic>
        <p:nvPicPr>
          <p:cNvPr id="7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14066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828000"/>
            <a:ext cx="8424000" cy="52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dirty="0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00" y="1422000"/>
            <a:ext cx="8424000" cy="4176000"/>
          </a:xfrm>
          <a:prstGeom prst="rect">
            <a:avLst/>
          </a:prstGeom>
          <a:solidFill>
            <a:schemeClr val="bg1">
              <a:alpha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</p:txBody>
      </p:sp>
      <p:pic>
        <p:nvPicPr>
          <p:cNvPr id="2" name="Picture 2" descr="\\S401004\N1LKMKL\SKRIVEBORD\Aalborg Kommune_logo_bla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6093296"/>
            <a:ext cx="1733615" cy="519697"/>
          </a:xfrm>
          <a:prstGeom prst="rect">
            <a:avLst/>
          </a:prstGeom>
          <a:noFill/>
        </p:spPr>
      </p:pic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06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4" name="Picture 3" descr="\\S401004\N1LKMKL\SKRIVEBORD\Aalborg Kommune_logo_hvid.png"/>
          <p:cNvPicPr>
            <a:picLocks noChangeAspect="1" noChangeArrowheads="1"/>
          </p:cNvPicPr>
          <p:nvPr/>
        </p:nvPicPr>
        <p:blipFill>
          <a:blip r:embed="rId10" cstate="print"/>
          <a:srcRect l="32451"/>
          <a:stretch>
            <a:fillRect/>
          </a:stretch>
        </p:blipFill>
        <p:spPr bwMode="auto">
          <a:xfrm>
            <a:off x="263500" y="6048659"/>
            <a:ext cx="1284164" cy="56990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94" r:id="rId3"/>
    <p:sldLayoutId id="2147483695" r:id="rId4"/>
    <p:sldLayoutId id="2147483686" r:id="rId5"/>
    <p:sldLayoutId id="2147483696" r:id="rId6"/>
    <p:sldLayoutId id="2147483697" r:id="rId7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i="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None/>
        <a:defRPr sz="28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aseline="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200" baseline="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aseline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Foreløbige forslag til aftaler indenfor: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Arbejdsdelingen på forebyggelsesområdet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Børne/svangre området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Rådgivningsforpligtelse</a:t>
            </a:r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Status fra forebyggelsesgruppen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u="sng" dirty="0" smtClean="0"/>
              <a:t>Problemstillinger</a:t>
            </a:r>
            <a:r>
              <a:rPr lang="da-DK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Vi har ikke nok henvisninger fra region/almenpraksis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Usikkerhed omkring kommunernes forebyggelsestilbud</a:t>
            </a:r>
          </a:p>
          <a:p>
            <a:endParaRPr lang="da-DK" u="sng" dirty="0" smtClean="0"/>
          </a:p>
          <a:p>
            <a:r>
              <a:rPr lang="da-DK" u="sng" dirty="0" smtClean="0"/>
              <a:t>Forslag til aftale</a:t>
            </a:r>
            <a:r>
              <a:rPr lang="da-DK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Kommunerne forpligter sig til at være på grundniveau i forebyggelsespakken på tobak og alkohol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Regionen/almen praksis forpligter sig til at henvise et bestemt antal borgere (nærmere aftalt) til kommunernes tilbud på tobak og </a:t>
            </a:r>
            <a:r>
              <a:rPr lang="da-DK" dirty="0" smtClean="0"/>
              <a:t>alkohol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Regionen har spurgt, om vi kan tage forebyggelsespakken om stoffer med?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24000" cy="529200"/>
          </a:xfrm>
        </p:spPr>
        <p:txBody>
          <a:bodyPr/>
          <a:lstStyle/>
          <a:p>
            <a:r>
              <a:rPr lang="da-DK" sz="3200" dirty="0" smtClean="0"/>
              <a:t>Arbejdsdelingen på forebyggelsesområdet</a:t>
            </a:r>
            <a:endParaRPr lang="da-DK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Forslag til aftaler: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Fælles børne- og ungeprofil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Samarbejde om fødende</a:t>
            </a:r>
          </a:p>
          <a:p>
            <a:pPr lvl="1"/>
            <a:r>
              <a:rPr lang="da-DK" dirty="0" smtClean="0"/>
              <a:t>Særligt samarbejde om 1. gangsfødende (familieiværksættere)</a:t>
            </a:r>
          </a:p>
          <a:p>
            <a:pPr lvl="1"/>
            <a:r>
              <a:rPr lang="da-DK" dirty="0" smtClean="0"/>
              <a:t>Familieambulatoriet – løsning af geografiske udfordringer</a:t>
            </a:r>
          </a:p>
          <a:p>
            <a:pPr lvl="1"/>
            <a:r>
              <a:rPr lang="da-DK" dirty="0" smtClean="0"/>
              <a:t>Udviklingsprojekt omkring andre udsatte </a:t>
            </a:r>
            <a:r>
              <a:rPr lang="da-DK" dirty="0" smtClean="0"/>
              <a:t>gravide</a:t>
            </a:r>
          </a:p>
          <a:p>
            <a:pPr lvl="1">
              <a:buNone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Samarbejde omkring opsporing af psykisk sygdom hos børn og unge – primært aftale om information/kommunikation om udviklingstendenser i sektorerne</a:t>
            </a:r>
          </a:p>
          <a:p>
            <a:pPr lvl="1"/>
            <a:endParaRPr lang="da-DK" dirty="0" smtClean="0"/>
          </a:p>
          <a:p>
            <a:pPr>
              <a:buFont typeface="Arial" pitchFamily="34" charset="0"/>
              <a:buChar char="•"/>
            </a:pP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Børne - svangreområdet</a:t>
            </a:r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7 ud af 11 kommuner har lavet samarbejdsaftale med Regionen om hygiejnerådgivning.</a:t>
            </a:r>
          </a:p>
          <a:p>
            <a:r>
              <a:rPr lang="da-DK" dirty="0" smtClean="0"/>
              <a:t>I Sundhedsstyrelsens forebyggelsespakke om hygiejne anbefales, at kommunerne indgår samarbejdsaftaler med regionen om hygiejne.</a:t>
            </a:r>
          </a:p>
          <a:p>
            <a:r>
              <a:rPr lang="da-DK" dirty="0" smtClean="0"/>
              <a:t>Arbejdsgruppen er i gang med at udrede, hvordan nuværende aftaler hænger sammen med </a:t>
            </a:r>
            <a:r>
              <a:rPr lang="da-DK" dirty="0" smtClean="0"/>
              <a:t>forebyggelsespakken </a:t>
            </a:r>
            <a:r>
              <a:rPr lang="da-DK" smtClean="0"/>
              <a:t>på hygiejne.</a:t>
            </a: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Hygiejnerådgivning</a:t>
            </a:r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design - Nyt design 2013">
  <a:themeElements>
    <a:clrScheme name="AK Officiel">
      <a:dk1>
        <a:srgbClr val="000000"/>
      </a:dk1>
      <a:lt1>
        <a:srgbClr val="FFFFFF"/>
      </a:lt1>
      <a:dk2>
        <a:srgbClr val="007070"/>
      </a:dk2>
      <a:lt2>
        <a:srgbClr val="C6C7C9"/>
      </a:lt2>
      <a:accent1>
        <a:srgbClr val="4B9BAF"/>
      </a:accent1>
      <a:accent2>
        <a:srgbClr val="A0CE67"/>
      </a:accent2>
      <a:accent3>
        <a:srgbClr val="C8D4E6"/>
      </a:accent3>
      <a:accent4>
        <a:srgbClr val="98002E"/>
      </a:accent4>
      <a:accent5>
        <a:srgbClr val="EE3424"/>
      </a:accent5>
      <a:accent6>
        <a:srgbClr val="EE3424"/>
      </a:accent6>
      <a:hlink>
        <a:srgbClr val="00A3D6"/>
      </a:hlink>
      <a:folHlink>
        <a:srgbClr val="BF5C00"/>
      </a:folHlink>
    </a:clrScheme>
    <a:fontScheme name="AK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Powerpointdesign - Nyt design 2013</Template>
  <TotalTime>126</TotalTime>
  <Words>194</Words>
  <Application>Microsoft Macintosh PowerPoint</Application>
  <PresentationFormat>Skærmshow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Designskabelon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Powerpointdesign - Nyt design 2013</vt:lpstr>
      <vt:lpstr>Status fra forebyggelsesgruppen</vt:lpstr>
      <vt:lpstr>Arbejdsdelingen på forebyggelsesområdet</vt:lpstr>
      <vt:lpstr>Børne - svangreområdet</vt:lpstr>
      <vt:lpstr>Hygiejnerådgivning</vt:lpstr>
    </vt:vector>
  </TitlesOfParts>
  <Company>Aalborg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Powerpointdesign</dc:title>
  <dc:creator>Bettina Bisp Jensen</dc:creator>
  <cp:lastModifiedBy>Michael Tophøj Sørensen</cp:lastModifiedBy>
  <cp:revision>6</cp:revision>
  <cp:lastPrinted>2014-05-20T08:44:40Z</cp:lastPrinted>
  <dcterms:created xsi:type="dcterms:W3CDTF">2014-05-20T08:42:12Z</dcterms:created>
  <dcterms:modified xsi:type="dcterms:W3CDTF">2014-05-20T08:44:47Z</dcterms:modified>
</cp:coreProperties>
</file>