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7" r:id="rId5"/>
    <p:sldId id="294" r:id="rId6"/>
    <p:sldId id="295" r:id="rId7"/>
    <p:sldId id="289" r:id="rId8"/>
    <p:sldId id="290" r:id="rId9"/>
    <p:sldId id="309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ob Meller Jacobsen" initials="JJ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60F"/>
    <a:srgbClr val="050028"/>
    <a:srgbClr val="CF6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0" autoAdjust="0"/>
    <p:restoredTop sz="86501" autoAdjust="0"/>
  </p:normalViewPr>
  <p:slideViewPr>
    <p:cSldViewPr>
      <p:cViewPr>
        <p:scale>
          <a:sx n="75" d="100"/>
          <a:sy n="75" d="100"/>
        </p:scale>
        <p:origin x="-170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'Ark1'!$B$91</c:f>
              <c:strCache>
                <c:ptCount val="1"/>
                <c:pt idx="0">
                  <c:v>Region Nordjylland</c:v>
                </c:pt>
              </c:strCache>
            </c:strRef>
          </c:tx>
          <c:invertIfNegative val="0"/>
          <c:cat>
            <c:strRef>
              <c:f>'Ark1'!$A$92:$A$97</c:f>
              <c:strCache>
                <c:ptCount val="6"/>
                <c:pt idx="0">
                  <c:v>Rehabilitering og træningstilbud</c:v>
                </c:pt>
                <c:pt idx="1">
                  <c:v>Styrket sygepleje</c:v>
                </c:pt>
                <c:pt idx="2">
                  <c:v>Beredskab til modtagelse af færdigbehandlede </c:v>
                </c:pt>
                <c:pt idx="3">
                  <c:v>Kompetenceudviklingsprogrammer</c:v>
                </c:pt>
                <c:pt idx="4">
                  <c:v>Integrated care modeller</c:v>
                </c:pt>
                <c:pt idx="5">
                  <c:v>Samarbejde om opgaveoverdragelse</c:v>
                </c:pt>
              </c:strCache>
            </c:strRef>
          </c:cat>
          <c:val>
            <c:numRef>
              <c:f>'Ark1'!$B$92:$B$97</c:f>
              <c:numCache>
                <c:formatCode>General</c:formatCode>
                <c:ptCount val="6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20</c:v>
                </c:pt>
                <c:pt idx="5">
                  <c:v>70</c:v>
                </c:pt>
              </c:numCache>
            </c:numRef>
          </c:val>
        </c:ser>
        <c:ser>
          <c:idx val="1"/>
          <c:order val="1"/>
          <c:tx>
            <c:strRef>
              <c:f>'Ark1'!$C$91</c:f>
              <c:strCache>
                <c:ptCount val="1"/>
                <c:pt idx="0">
                  <c:v>Landsplan</c:v>
                </c:pt>
              </c:strCache>
            </c:strRef>
          </c:tx>
          <c:invertIfNegative val="0"/>
          <c:cat>
            <c:strRef>
              <c:f>'Ark1'!$A$92:$A$97</c:f>
              <c:strCache>
                <c:ptCount val="6"/>
                <c:pt idx="0">
                  <c:v>Rehabilitering og træningstilbud</c:v>
                </c:pt>
                <c:pt idx="1">
                  <c:v>Styrket sygepleje</c:v>
                </c:pt>
                <c:pt idx="2">
                  <c:v>Beredskab til modtagelse af færdigbehandlede </c:v>
                </c:pt>
                <c:pt idx="3">
                  <c:v>Kompetenceudviklingsprogrammer</c:v>
                </c:pt>
                <c:pt idx="4">
                  <c:v>Integrated care modeller</c:v>
                </c:pt>
                <c:pt idx="5">
                  <c:v>Samarbejde om opgaveoverdragelse</c:v>
                </c:pt>
              </c:strCache>
            </c:strRef>
          </c:cat>
          <c:val>
            <c:numRef>
              <c:f>'Ark1'!$C$92:$C$97</c:f>
              <c:numCache>
                <c:formatCode>General</c:formatCode>
                <c:ptCount val="6"/>
                <c:pt idx="0">
                  <c:v>80</c:v>
                </c:pt>
                <c:pt idx="1">
                  <c:v>67</c:v>
                </c:pt>
                <c:pt idx="2">
                  <c:v>56</c:v>
                </c:pt>
                <c:pt idx="3">
                  <c:v>74</c:v>
                </c:pt>
                <c:pt idx="4">
                  <c:v>12</c:v>
                </c:pt>
                <c:pt idx="5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816768"/>
        <c:axId val="186826752"/>
      </c:barChart>
      <c:catAx>
        <c:axId val="186816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da-DK"/>
          </a:p>
        </c:txPr>
        <c:crossAx val="186826752"/>
        <c:crosses val="autoZero"/>
        <c:auto val="1"/>
        <c:lblAlgn val="ctr"/>
        <c:lblOffset val="100"/>
        <c:noMultiLvlLbl val="0"/>
      </c:catAx>
      <c:valAx>
        <c:axId val="18682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816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27330565215786"/>
          <c:y val="0.78080311389647727"/>
          <c:w val="0.26356575692576811"/>
          <c:h val="0.164017354973485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da-DK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31DE8C7A-F6EC-4D3F-B0FB-7AF1DA018C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8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1CD28C3-B424-45B9-AC6A-A0B1F408A0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D28C3-B424-45B9-AC6A-A0B1F408A0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7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D28C3-B424-45B9-AC6A-A0B1F408A0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5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D28C3-B424-45B9-AC6A-A0B1F408A0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D28C3-B424-45B9-AC6A-A0B1F408A0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z="1800" dirty="0">
              <a:latin typeface="Arial" pitchFamily="34" charset="0"/>
            </a:endParaRPr>
          </a:p>
          <a:p>
            <a:endParaRPr lang="da-DK" sz="1800" dirty="0">
              <a:latin typeface="Arial" pitchFamily="34" charset="0"/>
            </a:endParaRPr>
          </a:p>
          <a:p>
            <a:endParaRPr lang="da-DK" sz="1800" dirty="0">
              <a:latin typeface="Arial" pitchFamily="34" charset="0"/>
            </a:endParaRPr>
          </a:p>
        </p:txBody>
      </p:sp>
      <p:sp>
        <p:nvSpPr>
          <p:cNvPr id="5427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4CF06-FD85-4B9F-8D4E-8E4DB88F3EDB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BBA9B-BD26-42EF-AC34-0DFE220AF99E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045450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9" name="Rektangel 6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Titeldias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(uden baggrundsfarve)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80" y="546646"/>
            <a:ext cx="201622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ktangel 70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‘Titeldias Logo blå’ for at anvende logo blå baggrund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102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435342" y="5787343"/>
            <a:ext cx="8676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30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436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-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3765600"/>
            <a:ext cx="7455600" cy="8136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42400" y="4654800"/>
            <a:ext cx="7455600" cy="1083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80000" y="180000"/>
            <a:ext cx="87804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383F-C1AF-4A78-B9B6-5B41CA0D20F1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9CE0-F8D6-4A95-9449-22948CAAAF8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2" name="Rektangel 11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Top-billede og tekst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(uden baggrundsfarve)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noProof="1" smtClean="0"/>
              <a:t>Det er muligt at udskifte billedet. Klik med højre musetast på billedet og vælg ‘Skift billede…’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‘Top-billede og tekst’.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b="1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NB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Hvis du bruger dette layout for et nyt dias, skal du selv tilføje et billede som angivet i pladsholder for billedet.</a:t>
            </a:r>
          </a:p>
        </p:txBody>
      </p:sp>
      <p:pic>
        <p:nvPicPr>
          <p:cNvPr id="14" name="Picture 5" descr="slide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3" y="551068"/>
            <a:ext cx="2016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e 14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28787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leder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4309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5600" y="180000"/>
            <a:ext cx="4309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665600" y="3794400"/>
            <a:ext cx="3654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5025-ABDC-487E-B7D3-669A4CC233C0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2BA4-1EB4-470F-93E0-F57AD107B73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13" name="Picture 7" descr="slide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796" y="551069"/>
            <a:ext cx="201600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 billeder og 2 indhold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(uden baggrundsfarve)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ktangel 15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noProof="1" smtClean="0"/>
              <a:t>Det er muligt at udskifte billederne. Klik med højre musetast på et billede og vælg ‘Skift billede…’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‘2 billeder og 2 indhold’.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b="1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NB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Hvis du bruger dette layout for et nyt dias, skal du selv tilføje billeder som angivet i pladsholdere for billederne.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20"/>
          </p:nvPr>
        </p:nvSpPr>
        <p:spPr>
          <a:xfrm>
            <a:off x="827584" y="3789040"/>
            <a:ext cx="3654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74258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3650400" cy="55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36504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2400" y="2782800"/>
            <a:ext cx="3650400" cy="2995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48400" y="180000"/>
            <a:ext cx="4215600" cy="6498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992E-DA14-4A11-8C8F-305BDB5CCDB3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6E52-2412-4A97-8014-C073328D734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13" name="Picture 4" descr="slide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551068"/>
            <a:ext cx="2016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Tekst og billede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(uden baggrundsfarve)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noProof="1" smtClean="0"/>
              <a:t>Det er muligt at udskifte billedet. Klik med højre musetast på billedet og vælg ‘Skift billede…’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‘Tekst og billede’.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b="1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NB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Hvis du bruger dette layout for et nyt dias, skal du selv tilføje et billede som angivet i pladsholder for billedet.</a:t>
            </a:r>
          </a:p>
        </p:txBody>
      </p:sp>
    </p:spTree>
    <p:extLst>
      <p:ext uri="{BB962C8B-B14F-4D97-AF65-F5344CB8AC3E}">
        <p14:creationId xmlns:p14="http://schemas.microsoft.com/office/powerpoint/2010/main" val="156787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045450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Titeldias Logo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80" y="550715"/>
            <a:ext cx="201622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‘Titeldias’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496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84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ktangel 8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 og indholdsobjekt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Logo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 og indholds-objekt’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34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138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 Logo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ktangel 15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‘Citat dias’ (uden baggrundsfarve)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32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3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6" name="Gruppe 15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12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Logo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ktangel 17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indholdsobjekter’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</p:txBody>
      </p:sp>
    </p:spTree>
    <p:extLst>
      <p:ext uri="{BB962C8B-B14F-4D97-AF65-F5344CB8AC3E}">
        <p14:creationId xmlns:p14="http://schemas.microsoft.com/office/powerpoint/2010/main" val="410474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 + tekstboks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Logo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 + tekst-boks’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203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045450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Titeldias KL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‘Titeldias’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33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4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9981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 og indholdsobjekt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 og indholds-objekt’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34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5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90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sz="1600" dirty="0" smtClean="0">
                <a:solidFill>
                  <a:schemeClr val="tx1"/>
                </a:solidFill>
              </a:defRPr>
            </a:lvl4pPr>
            <a:lvl5pPr>
              <a:defRPr lang="da-DK" sz="16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8AC7AB-24A5-4813-977F-FDC1B804F14E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4" name="Pladsholder til tekst 81"/>
          <p:cNvSpPr>
            <a:spLocks noGrp="1"/>
          </p:cNvSpPr>
          <p:nvPr>
            <p:ph type="body" sz="quarter" idx="15" hasCustomPrompt="1"/>
          </p:nvPr>
        </p:nvSpPr>
        <p:spPr>
          <a:xfrm rot="20844921">
            <a:off x="435342" y="5787343"/>
            <a:ext cx="8676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1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 og indholdsobjekt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(uden baggrundsfarve)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 og indholds-objekt Logo blå’ for at anvende logo blå bag-grund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32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8970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 KL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‘Citat dias’ (uden baggrundsfarve)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30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407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indholdsobjekter’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</p:txBody>
      </p:sp>
    </p:spTree>
    <p:extLst>
      <p:ext uri="{BB962C8B-B14F-4D97-AF65-F5344CB8AC3E}">
        <p14:creationId xmlns:p14="http://schemas.microsoft.com/office/powerpoint/2010/main" val="821109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 + tekstboks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 blå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 + tekst-boks’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1" y="546251"/>
            <a:ext cx="2013534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604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045450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36" name="Rektangel 35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Titeldias Grøn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‘Titeldias’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30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2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8090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 og indholdsobjekt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Grøn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 og indholds-objekt’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33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4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7456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 Grøn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‘Citat dias’ (uden baggrundsfarve)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30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883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0" y="547550"/>
            <a:ext cx="2015996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Grøn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indholdsobjekter’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</p:txBody>
      </p:sp>
    </p:spTree>
    <p:extLst>
      <p:ext uri="{BB962C8B-B14F-4D97-AF65-F5344CB8AC3E}">
        <p14:creationId xmlns:p14="http://schemas.microsoft.com/office/powerpoint/2010/main" val="2427473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 + tekstboks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Grøn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 + tekst-boks’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190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28" name="Gruppe 27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045450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5" name="Rektangel 4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Titeldias Lilla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ktangel 46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‘Titeldias’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48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9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818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 og indholdsobjekt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Lilla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 og indholds-objekt’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33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4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76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(uden baggrundsfarve)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‘Citat dias Logo blå’ for at anvende logo blå baggrund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pic>
        <p:nvPicPr>
          <p:cNvPr id="2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ladsholder til tekst 81"/>
          <p:cNvSpPr>
            <a:spLocks noGrp="1"/>
          </p:cNvSpPr>
          <p:nvPr>
            <p:ph type="body" sz="quarter" idx="17" hasCustomPrompt="1"/>
          </p:nvPr>
        </p:nvSpPr>
        <p:spPr>
          <a:xfrm rot="20844921">
            <a:off x="435342" y="5787343"/>
            <a:ext cx="8676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billede 4"/>
          <p:cNvSpPr>
            <a:spLocks noGrp="1"/>
          </p:cNvSpPr>
          <p:nvPr>
            <p:ph type="pic" sz="quarter" idx="18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2179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6" name="Gruppe 15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 Lilla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ktangel 1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‘Citat dias’ (uden baggrundsfarve) for at fjerne baggrundsfarve på dette dias..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31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2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138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7620213" y="5492751"/>
            <a:ext cx="684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Lilla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indholdsobjekter’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</p:txBody>
      </p:sp>
    </p:spTree>
    <p:extLst>
      <p:ext uri="{BB962C8B-B14F-4D97-AF65-F5344CB8AC3E}">
        <p14:creationId xmlns:p14="http://schemas.microsoft.com/office/powerpoint/2010/main" val="3839515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 + tekstboks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Lilla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 + tekst-boks’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6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190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045450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Titeldias Rød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‘Titeldias’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32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3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4877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6" name="Gruppe 15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13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Titel og indholdsobjekt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Rød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‘Titel og indholds-objekt’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37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8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5945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 Rød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‘Citat dias’ (uden baggrundsfarve)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30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1" name="Pladsholder til billede 8"/>
          <p:cNvSpPr>
            <a:spLocks noGrp="1"/>
          </p:cNvSpPr>
          <p:nvPr>
            <p:ph type="pic" sz="quarter" idx="18" hasCustomPrompt="1"/>
          </p:nvPr>
        </p:nvSpPr>
        <p:spPr>
          <a:xfrm rot="20820000">
            <a:off x="435600" y="5788800"/>
            <a:ext cx="867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138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6" name="Pladsholder til tekst 83"/>
          <p:cNvSpPr>
            <a:spLocks noGrp="1"/>
          </p:cNvSpPr>
          <p:nvPr>
            <p:ph type="body" sz="quarter" idx="18" hasCustomPrompt="1"/>
          </p:nvPr>
        </p:nvSpPr>
        <p:spPr>
          <a:xfrm>
            <a:off x="7620213" y="5492751"/>
            <a:ext cx="6840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0" name="Content Placeholder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Rød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indholdsobjekter’ for at fjerne bag-grundsfarve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</p:txBody>
      </p:sp>
    </p:spTree>
    <p:extLst>
      <p:ext uri="{BB962C8B-B14F-4D97-AF65-F5344CB8AC3E}">
        <p14:creationId xmlns:p14="http://schemas.microsoft.com/office/powerpoint/2010/main" val="3839515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 + tekstboks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Rød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 + tekst-boks’ for at fjerne baggrundsfarve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6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19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BDCF-814E-4D97-B6EE-0EDAE3481815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9DEC-EC2B-4397-B605-0D91C73CFF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(uden baggrundsfarve)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indholdsobjekter Logo blå’ for at anvende logo blå baggrund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6" y="552012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64625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BDCF-814E-4D97-B6EE-0EDAE3481815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9DEC-EC2B-4397-B605-0D91C73CFF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12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6" y="547550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 + tekstboks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(uden baggrundsfarve)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Husk at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vælge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korrekt </a:t>
            </a:r>
            <a:r>
              <a:rPr kumimoji="0" lang="da-DK" sz="1200" b="0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layout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hvert dias: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‘Layout’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Du kan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f.eks. vælge ‘To indhold + tekst-boks Logo blå’ for at anvende logo blå bag-grund på dette dias.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Eller klik på fanen ‘Start-side’ og derefter i under-kanten af ‘Nyt dias’ på fanen’ for at indsætte et nyt dias med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et bestemt layout.</a:t>
            </a: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94802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3650400" cy="17145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888763"/>
            <a:ext cx="3652838" cy="4628469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97BD-4FE1-49CA-93AC-0BE5DC519AB8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ECFF-FA89-41CD-A3DC-20FDD1B474A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4643438" y="5565775"/>
            <a:ext cx="2952750" cy="212726"/>
          </a:xfrm>
        </p:spPr>
        <p:txBody>
          <a:bodyPr/>
          <a:lstStyle>
            <a:lvl1pPr marL="0" indent="0">
              <a:buNone/>
              <a:defRPr sz="900"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da-DK" dirty="0" smtClean="0"/>
              <a:t>Angiv kilde</a:t>
            </a: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indholdsobjekter 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(uden baggrundsfarve)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7411" y="546251"/>
            <a:ext cx="2016000" cy="15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noProof="1" smtClean="0"/>
              <a:t>Det er muligt at udskifte diagrammet. Slet diagram-met og brug ikonerne på pladsholder til at indsætte indhold efter eget valg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‘To indholds-objekter I’.</a:t>
            </a:r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2171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C86B4-6914-455E-9E97-52AF3821FD7D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781D9-8F8F-4B10-9E7A-CD725C92131A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ladsholder til tekst 81"/>
          <p:cNvSpPr>
            <a:spLocks noGrp="1"/>
          </p:cNvSpPr>
          <p:nvPr>
            <p:ph type="body" sz="quarter" idx="23" hasCustomPrompt="1"/>
          </p:nvPr>
        </p:nvSpPr>
        <p:spPr>
          <a:xfrm rot="20844921">
            <a:off x="435342" y="5787343"/>
            <a:ext cx="8676000" cy="0"/>
          </a:xfrm>
          <a:prstGeom prst="rect">
            <a:avLst/>
          </a:prstGeom>
          <a:ln w="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8" name="Rektangel 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Kun titel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(uden baggrundsfarve)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6621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Brug dette layout, hvis du vil placere objekter frit på dias – bortset fra titel.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‘Kun titel’.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  <p:sp>
        <p:nvSpPr>
          <p:cNvPr id="26" name="Pladsholder til billede 4"/>
          <p:cNvSpPr>
            <a:spLocks noGrp="1"/>
          </p:cNvSpPr>
          <p:nvPr>
            <p:ph type="pic" sz="quarter" idx="17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719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C86B4-6914-455E-9E97-52AF3821FD7D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781D9-8F8F-4B10-9E7A-CD725C92131A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Pladsholder til dato 2"/>
          <p:cNvSpPr txBox="1">
            <a:spLocks/>
          </p:cNvSpPr>
          <p:nvPr userDrawn="1"/>
        </p:nvSpPr>
        <p:spPr bwMode="auto">
          <a:xfrm>
            <a:off x="841375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9C86B4-6914-455E-9E97-52AF3821FD7D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Tomt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(uden baggrundsfarve)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5" y="546621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Brug dette layout, hvis du vil placere objekter frit på et helt tomt dias – bortset fra baggrundsgrafik.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‘Tomt’.</a:t>
            </a: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7618413" y="5483225"/>
            <a:ext cx="685800" cy="623889"/>
            <a:chOff x="7618413" y="5483225"/>
            <a:chExt cx="685800" cy="623889"/>
          </a:xfrm>
        </p:grpSpPr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699375" y="5727700"/>
              <a:ext cx="160338" cy="258763"/>
            </a:xfrm>
            <a:custGeom>
              <a:avLst/>
              <a:gdLst/>
              <a:ahLst/>
              <a:cxnLst>
                <a:cxn ang="0">
                  <a:pos x="276" y="446"/>
                </a:cxn>
                <a:cxn ang="0">
                  <a:pos x="277" y="448"/>
                </a:cxn>
                <a:cxn ang="0">
                  <a:pos x="276" y="450"/>
                </a:cxn>
                <a:cxn ang="0">
                  <a:pos x="275" y="451"/>
                </a:cxn>
                <a:cxn ang="0">
                  <a:pos x="272" y="452"/>
                </a:cxn>
                <a:cxn ang="0">
                  <a:pos x="132" y="452"/>
                </a:cxn>
                <a:cxn ang="0">
                  <a:pos x="129" y="451"/>
                </a:cxn>
                <a:cxn ang="0">
                  <a:pos x="126" y="450"/>
                </a:cxn>
                <a:cxn ang="0">
                  <a:pos x="124" y="448"/>
                </a:cxn>
                <a:cxn ang="0">
                  <a:pos x="122" y="445"/>
                </a:cxn>
                <a:cxn ang="0">
                  <a:pos x="1" y="215"/>
                </a:cxn>
                <a:cxn ang="0">
                  <a:pos x="0" y="212"/>
                </a:cxn>
                <a:cxn ang="0">
                  <a:pos x="0" y="209"/>
                </a:cxn>
                <a:cxn ang="0">
                  <a:pos x="0" y="205"/>
                </a:cxn>
                <a:cxn ang="0">
                  <a:pos x="1" y="203"/>
                </a:cxn>
                <a:cxn ang="0">
                  <a:pos x="106" y="6"/>
                </a:cxn>
                <a:cxn ang="0">
                  <a:pos x="108" y="4"/>
                </a:cxn>
                <a:cxn ang="0">
                  <a:pos x="110" y="2"/>
                </a:cxn>
                <a:cxn ang="0">
                  <a:pos x="113" y="1"/>
                </a:cxn>
                <a:cxn ang="0">
                  <a:pos x="116" y="0"/>
                </a:cxn>
                <a:cxn ang="0">
                  <a:pos x="246" y="0"/>
                </a:cxn>
                <a:cxn ang="0">
                  <a:pos x="248" y="1"/>
                </a:cxn>
                <a:cxn ang="0">
                  <a:pos x="251" y="2"/>
                </a:cxn>
                <a:cxn ang="0">
                  <a:pos x="251" y="4"/>
                </a:cxn>
                <a:cxn ang="0">
                  <a:pos x="250" y="6"/>
                </a:cxn>
                <a:cxn ang="0">
                  <a:pos x="122" y="206"/>
                </a:cxn>
                <a:cxn ang="0">
                  <a:pos x="276" y="446"/>
                </a:cxn>
              </a:cxnLst>
              <a:rect l="0" t="0" r="r" b="b"/>
              <a:pathLst>
                <a:path w="277" h="452">
                  <a:moveTo>
                    <a:pt x="276" y="446"/>
                  </a:moveTo>
                  <a:lnTo>
                    <a:pt x="277" y="448"/>
                  </a:lnTo>
                  <a:lnTo>
                    <a:pt x="276" y="450"/>
                  </a:lnTo>
                  <a:lnTo>
                    <a:pt x="275" y="451"/>
                  </a:lnTo>
                  <a:lnTo>
                    <a:pt x="272" y="452"/>
                  </a:lnTo>
                  <a:lnTo>
                    <a:pt x="132" y="452"/>
                  </a:lnTo>
                  <a:lnTo>
                    <a:pt x="129" y="451"/>
                  </a:lnTo>
                  <a:lnTo>
                    <a:pt x="126" y="450"/>
                  </a:lnTo>
                  <a:lnTo>
                    <a:pt x="124" y="448"/>
                  </a:lnTo>
                  <a:lnTo>
                    <a:pt x="122" y="445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1" y="2"/>
                  </a:lnTo>
                  <a:lnTo>
                    <a:pt x="251" y="4"/>
                  </a:lnTo>
                  <a:lnTo>
                    <a:pt x="250" y="6"/>
                  </a:lnTo>
                  <a:lnTo>
                    <a:pt x="122" y="206"/>
                  </a:lnTo>
                  <a:lnTo>
                    <a:pt x="276" y="4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7618413" y="5727700"/>
              <a:ext cx="69850" cy="25876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9" y="1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3" y="445"/>
                </a:cxn>
                <a:cxn ang="0">
                  <a:pos x="123" y="447"/>
                </a:cxn>
                <a:cxn ang="0">
                  <a:pos x="121" y="450"/>
                </a:cxn>
                <a:cxn ang="0">
                  <a:pos x="119" y="451"/>
                </a:cxn>
                <a:cxn ang="0">
                  <a:pos x="115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0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5" y="0"/>
                </a:cxn>
              </a:cxnLst>
              <a:rect l="0" t="0" r="r" b="b"/>
              <a:pathLst>
                <a:path w="123" h="452">
                  <a:moveTo>
                    <a:pt x="115" y="0"/>
                  </a:moveTo>
                  <a:lnTo>
                    <a:pt x="119" y="1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3" y="445"/>
                  </a:lnTo>
                  <a:lnTo>
                    <a:pt x="123" y="447"/>
                  </a:lnTo>
                  <a:lnTo>
                    <a:pt x="121" y="450"/>
                  </a:lnTo>
                  <a:lnTo>
                    <a:pt x="119" y="451"/>
                  </a:lnTo>
                  <a:lnTo>
                    <a:pt x="115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0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905750" y="5727700"/>
              <a:ext cx="174625" cy="258763"/>
            </a:xfrm>
            <a:custGeom>
              <a:avLst/>
              <a:gdLst/>
              <a:ahLst/>
              <a:cxnLst>
                <a:cxn ang="0">
                  <a:pos x="126" y="364"/>
                </a:cxn>
                <a:cxn ang="0">
                  <a:pos x="299" y="363"/>
                </a:cxn>
                <a:cxn ang="0">
                  <a:pos x="302" y="364"/>
                </a:cxn>
                <a:cxn ang="0">
                  <a:pos x="303" y="365"/>
                </a:cxn>
                <a:cxn ang="0">
                  <a:pos x="304" y="367"/>
                </a:cxn>
                <a:cxn ang="0">
                  <a:pos x="304" y="370"/>
                </a:cxn>
                <a:cxn ang="0">
                  <a:pos x="272" y="445"/>
                </a:cxn>
                <a:cxn ang="0">
                  <a:pos x="270" y="448"/>
                </a:cxn>
                <a:cxn ang="0">
                  <a:pos x="268" y="450"/>
                </a:cxn>
                <a:cxn ang="0">
                  <a:pos x="265" y="451"/>
                </a:cxn>
                <a:cxn ang="0">
                  <a:pos x="262" y="452"/>
                </a:cxn>
                <a:cxn ang="0">
                  <a:pos x="7" y="452"/>
                </a:cxn>
                <a:cxn ang="0">
                  <a:pos x="4" y="451"/>
                </a:cxn>
                <a:cxn ang="0">
                  <a:pos x="2" y="450"/>
                </a:cxn>
                <a:cxn ang="0">
                  <a:pos x="1" y="447"/>
                </a:cxn>
                <a:cxn ang="0">
                  <a:pos x="0" y="445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18" y="0"/>
                </a:cxn>
                <a:cxn ang="0">
                  <a:pos x="121" y="1"/>
                </a:cxn>
                <a:cxn ang="0">
                  <a:pos x="123" y="2"/>
                </a:cxn>
                <a:cxn ang="0">
                  <a:pos x="126" y="4"/>
                </a:cxn>
                <a:cxn ang="0">
                  <a:pos x="126" y="7"/>
                </a:cxn>
                <a:cxn ang="0">
                  <a:pos x="126" y="364"/>
                </a:cxn>
              </a:cxnLst>
              <a:rect l="0" t="0" r="r" b="b"/>
              <a:pathLst>
                <a:path w="304" h="452">
                  <a:moveTo>
                    <a:pt x="126" y="364"/>
                  </a:moveTo>
                  <a:lnTo>
                    <a:pt x="299" y="363"/>
                  </a:lnTo>
                  <a:lnTo>
                    <a:pt x="302" y="364"/>
                  </a:lnTo>
                  <a:lnTo>
                    <a:pt x="303" y="365"/>
                  </a:lnTo>
                  <a:lnTo>
                    <a:pt x="304" y="367"/>
                  </a:lnTo>
                  <a:lnTo>
                    <a:pt x="304" y="370"/>
                  </a:lnTo>
                  <a:lnTo>
                    <a:pt x="272" y="445"/>
                  </a:lnTo>
                  <a:lnTo>
                    <a:pt x="270" y="448"/>
                  </a:lnTo>
                  <a:lnTo>
                    <a:pt x="268" y="450"/>
                  </a:lnTo>
                  <a:lnTo>
                    <a:pt x="265" y="451"/>
                  </a:lnTo>
                  <a:lnTo>
                    <a:pt x="262" y="452"/>
                  </a:lnTo>
                  <a:lnTo>
                    <a:pt x="7" y="452"/>
                  </a:lnTo>
                  <a:lnTo>
                    <a:pt x="4" y="451"/>
                  </a:lnTo>
                  <a:lnTo>
                    <a:pt x="2" y="450"/>
                  </a:lnTo>
                  <a:lnTo>
                    <a:pt x="1" y="447"/>
                  </a:lnTo>
                  <a:lnTo>
                    <a:pt x="0" y="445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8" y="0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4"/>
                  </a:lnTo>
                  <a:lnTo>
                    <a:pt x="126" y="7"/>
                  </a:lnTo>
                  <a:lnTo>
                    <a:pt x="126" y="36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875588" y="5483225"/>
              <a:ext cx="47625" cy="90488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77" y="1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57" y="1"/>
                </a:cxn>
                <a:cxn ang="0">
                  <a:pos x="38" y="3"/>
                </a:cxn>
                <a:cxn ang="0">
                  <a:pos x="19" y="8"/>
                </a:cxn>
                <a:cxn ang="0">
                  <a:pos x="0" y="13"/>
                </a:cxn>
                <a:cxn ang="0">
                  <a:pos x="7" y="64"/>
                </a:cxn>
                <a:cxn ang="0">
                  <a:pos x="10" y="76"/>
                </a:cxn>
                <a:cxn ang="0">
                  <a:pos x="13" y="87"/>
                </a:cxn>
                <a:cxn ang="0">
                  <a:pos x="16" y="97"/>
                </a:cxn>
                <a:cxn ang="0">
                  <a:pos x="19" y="105"/>
                </a:cxn>
                <a:cxn ang="0">
                  <a:pos x="26" y="121"/>
                </a:cxn>
                <a:cxn ang="0">
                  <a:pos x="34" y="133"/>
                </a:cxn>
                <a:cxn ang="0">
                  <a:pos x="41" y="143"/>
                </a:cxn>
                <a:cxn ang="0">
                  <a:pos x="47" y="149"/>
                </a:cxn>
                <a:cxn ang="0">
                  <a:pos x="53" y="153"/>
                </a:cxn>
                <a:cxn ang="0">
                  <a:pos x="56" y="154"/>
                </a:cxn>
                <a:cxn ang="0">
                  <a:pos x="59" y="153"/>
                </a:cxn>
                <a:cxn ang="0">
                  <a:pos x="63" y="149"/>
                </a:cxn>
                <a:cxn ang="0">
                  <a:pos x="68" y="143"/>
                </a:cxn>
                <a:cxn ang="0">
                  <a:pos x="73" y="135"/>
                </a:cxn>
                <a:cxn ang="0">
                  <a:pos x="77" y="128"/>
                </a:cxn>
                <a:cxn ang="0">
                  <a:pos x="79" y="121"/>
                </a:cxn>
                <a:cxn ang="0">
                  <a:pos x="81" y="114"/>
                </a:cxn>
                <a:cxn ang="0">
                  <a:pos x="83" y="104"/>
                </a:cxn>
                <a:cxn ang="0">
                  <a:pos x="84" y="95"/>
                </a:cxn>
                <a:cxn ang="0">
                  <a:pos x="84" y="84"/>
                </a:cxn>
                <a:cxn ang="0">
                  <a:pos x="84" y="73"/>
                </a:cxn>
                <a:cxn ang="0">
                  <a:pos x="83" y="60"/>
                </a:cxn>
              </a:cxnLst>
              <a:rect l="0" t="0" r="r" b="b"/>
              <a:pathLst>
                <a:path w="84" h="154">
                  <a:moveTo>
                    <a:pt x="83" y="60"/>
                  </a:move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57" y="1"/>
                  </a:lnTo>
                  <a:lnTo>
                    <a:pt x="38" y="3"/>
                  </a:lnTo>
                  <a:lnTo>
                    <a:pt x="19" y="8"/>
                  </a:lnTo>
                  <a:lnTo>
                    <a:pt x="0" y="13"/>
                  </a:lnTo>
                  <a:lnTo>
                    <a:pt x="7" y="64"/>
                  </a:lnTo>
                  <a:lnTo>
                    <a:pt x="10" y="76"/>
                  </a:lnTo>
                  <a:lnTo>
                    <a:pt x="13" y="87"/>
                  </a:lnTo>
                  <a:lnTo>
                    <a:pt x="16" y="97"/>
                  </a:lnTo>
                  <a:lnTo>
                    <a:pt x="19" y="105"/>
                  </a:lnTo>
                  <a:lnTo>
                    <a:pt x="26" y="121"/>
                  </a:lnTo>
                  <a:lnTo>
                    <a:pt x="34" y="133"/>
                  </a:lnTo>
                  <a:lnTo>
                    <a:pt x="41" y="143"/>
                  </a:lnTo>
                  <a:lnTo>
                    <a:pt x="47" y="149"/>
                  </a:lnTo>
                  <a:lnTo>
                    <a:pt x="53" y="153"/>
                  </a:lnTo>
                  <a:lnTo>
                    <a:pt x="56" y="154"/>
                  </a:lnTo>
                  <a:lnTo>
                    <a:pt x="59" y="153"/>
                  </a:lnTo>
                  <a:lnTo>
                    <a:pt x="63" y="149"/>
                  </a:lnTo>
                  <a:lnTo>
                    <a:pt x="68" y="143"/>
                  </a:lnTo>
                  <a:lnTo>
                    <a:pt x="73" y="135"/>
                  </a:lnTo>
                  <a:lnTo>
                    <a:pt x="77" y="128"/>
                  </a:lnTo>
                  <a:lnTo>
                    <a:pt x="79" y="121"/>
                  </a:lnTo>
                  <a:lnTo>
                    <a:pt x="81" y="114"/>
                  </a:lnTo>
                  <a:lnTo>
                    <a:pt x="83" y="104"/>
                  </a:lnTo>
                  <a:lnTo>
                    <a:pt x="84" y="95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3" y="6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788275" y="5565775"/>
              <a:ext cx="30163" cy="60325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19" y="86"/>
                </a:cxn>
                <a:cxn ang="0">
                  <a:pos x="26" y="94"/>
                </a:cxn>
                <a:cxn ang="0">
                  <a:pos x="33" y="100"/>
                </a:cxn>
                <a:cxn ang="0">
                  <a:pos x="39" y="103"/>
                </a:cxn>
                <a:cxn ang="0">
                  <a:pos x="43" y="104"/>
                </a:cxn>
                <a:cxn ang="0">
                  <a:pos x="47" y="104"/>
                </a:cxn>
                <a:cxn ang="0">
                  <a:pos x="50" y="103"/>
                </a:cxn>
                <a:cxn ang="0">
                  <a:pos x="51" y="102"/>
                </a:cxn>
                <a:cxn ang="0">
                  <a:pos x="52" y="94"/>
                </a:cxn>
                <a:cxn ang="0">
                  <a:pos x="50" y="75"/>
                </a:cxn>
                <a:cxn ang="0">
                  <a:pos x="48" y="64"/>
                </a:cxn>
                <a:cxn ang="0">
                  <a:pos x="44" y="51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7" y="0"/>
                </a:cxn>
                <a:cxn ang="0">
                  <a:pos x="12" y="13"/>
                </a:cxn>
                <a:cxn ang="0">
                  <a:pos x="7" y="26"/>
                </a:cxn>
                <a:cxn ang="0">
                  <a:pos x="3" y="41"/>
                </a:cxn>
                <a:cxn ang="0">
                  <a:pos x="0" y="56"/>
                </a:cxn>
                <a:cxn ang="0">
                  <a:pos x="11" y="74"/>
                </a:cxn>
              </a:cxnLst>
              <a:rect l="0" t="0" r="r" b="b"/>
              <a:pathLst>
                <a:path w="52" h="104">
                  <a:moveTo>
                    <a:pt x="11" y="74"/>
                  </a:moveTo>
                  <a:lnTo>
                    <a:pt x="19" y="86"/>
                  </a:lnTo>
                  <a:lnTo>
                    <a:pt x="26" y="94"/>
                  </a:lnTo>
                  <a:lnTo>
                    <a:pt x="33" y="100"/>
                  </a:lnTo>
                  <a:lnTo>
                    <a:pt x="39" y="103"/>
                  </a:lnTo>
                  <a:lnTo>
                    <a:pt x="43" y="104"/>
                  </a:lnTo>
                  <a:lnTo>
                    <a:pt x="47" y="104"/>
                  </a:lnTo>
                  <a:lnTo>
                    <a:pt x="50" y="103"/>
                  </a:lnTo>
                  <a:lnTo>
                    <a:pt x="51" y="102"/>
                  </a:lnTo>
                  <a:lnTo>
                    <a:pt x="52" y="94"/>
                  </a:lnTo>
                  <a:lnTo>
                    <a:pt x="50" y="75"/>
                  </a:lnTo>
                  <a:lnTo>
                    <a:pt x="48" y="64"/>
                  </a:lnTo>
                  <a:lnTo>
                    <a:pt x="44" y="51"/>
                  </a:lnTo>
                  <a:lnTo>
                    <a:pt x="39" y="38"/>
                  </a:lnTo>
                  <a:lnTo>
                    <a:pt x="31" y="23"/>
                  </a:lnTo>
                  <a:lnTo>
                    <a:pt x="17" y="0"/>
                  </a:lnTo>
                  <a:lnTo>
                    <a:pt x="12" y="13"/>
                  </a:lnTo>
                  <a:lnTo>
                    <a:pt x="7" y="26"/>
                  </a:lnTo>
                  <a:lnTo>
                    <a:pt x="3" y="41"/>
                  </a:lnTo>
                  <a:lnTo>
                    <a:pt x="0" y="56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815263" y="5511800"/>
              <a:ext cx="39687" cy="74613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43" y="0"/>
                </a:cxn>
                <a:cxn ang="0">
                  <a:pos x="31" y="10"/>
                </a:cxn>
                <a:cxn ang="0">
                  <a:pos x="20" y="20"/>
                </a:cxn>
                <a:cxn ang="0">
                  <a:pos x="10" y="32"/>
                </a:cxn>
                <a:cxn ang="0">
                  <a:pos x="0" y="43"/>
                </a:cxn>
                <a:cxn ang="0">
                  <a:pos x="13" y="78"/>
                </a:cxn>
                <a:cxn ang="0">
                  <a:pos x="20" y="95"/>
                </a:cxn>
                <a:cxn ang="0">
                  <a:pos x="27" y="107"/>
                </a:cxn>
                <a:cxn ang="0">
                  <a:pos x="36" y="118"/>
                </a:cxn>
                <a:cxn ang="0">
                  <a:pos x="43" y="125"/>
                </a:cxn>
                <a:cxn ang="0">
                  <a:pos x="50" y="129"/>
                </a:cxn>
                <a:cxn ang="0">
                  <a:pos x="55" y="133"/>
                </a:cxn>
                <a:cxn ang="0">
                  <a:pos x="59" y="134"/>
                </a:cxn>
                <a:cxn ang="0">
                  <a:pos x="61" y="134"/>
                </a:cxn>
                <a:cxn ang="0">
                  <a:pos x="62" y="130"/>
                </a:cxn>
                <a:cxn ang="0">
                  <a:pos x="64" y="126"/>
                </a:cxn>
                <a:cxn ang="0">
                  <a:pos x="66" y="118"/>
                </a:cxn>
                <a:cxn ang="0">
                  <a:pos x="67" y="107"/>
                </a:cxn>
                <a:cxn ang="0">
                  <a:pos x="68" y="94"/>
                </a:cxn>
                <a:cxn ang="0">
                  <a:pos x="66" y="78"/>
                </a:cxn>
                <a:cxn ang="0">
                  <a:pos x="63" y="60"/>
                </a:cxn>
                <a:cxn ang="0">
                  <a:pos x="58" y="41"/>
                </a:cxn>
              </a:cxnLst>
              <a:rect l="0" t="0" r="r" b="b"/>
              <a:pathLst>
                <a:path w="68" h="134">
                  <a:moveTo>
                    <a:pt x="58" y="41"/>
                  </a:moveTo>
                  <a:lnTo>
                    <a:pt x="43" y="0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13" y="78"/>
                  </a:lnTo>
                  <a:lnTo>
                    <a:pt x="20" y="95"/>
                  </a:lnTo>
                  <a:lnTo>
                    <a:pt x="27" y="107"/>
                  </a:lnTo>
                  <a:lnTo>
                    <a:pt x="36" y="118"/>
                  </a:lnTo>
                  <a:lnTo>
                    <a:pt x="43" y="125"/>
                  </a:lnTo>
                  <a:lnTo>
                    <a:pt x="50" y="129"/>
                  </a:lnTo>
                  <a:lnTo>
                    <a:pt x="55" y="133"/>
                  </a:lnTo>
                  <a:lnTo>
                    <a:pt x="59" y="134"/>
                  </a:lnTo>
                  <a:lnTo>
                    <a:pt x="61" y="134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6" y="118"/>
                  </a:lnTo>
                  <a:lnTo>
                    <a:pt x="67" y="107"/>
                  </a:lnTo>
                  <a:lnTo>
                    <a:pt x="68" y="94"/>
                  </a:lnTo>
                  <a:lnTo>
                    <a:pt x="66" y="78"/>
                  </a:lnTo>
                  <a:lnTo>
                    <a:pt x="63" y="60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781925" y="5630863"/>
              <a:ext cx="22225" cy="47625"/>
            </a:xfrm>
            <a:custGeom>
              <a:avLst/>
              <a:gdLst/>
              <a:ahLst/>
              <a:cxnLst>
                <a:cxn ang="0">
                  <a:pos x="39" y="75"/>
                </a:cxn>
                <a:cxn ang="0">
                  <a:pos x="37" y="67"/>
                </a:cxn>
                <a:cxn ang="0">
                  <a:pos x="33" y="52"/>
                </a:cxn>
                <a:cxn ang="0">
                  <a:pos x="29" y="41"/>
                </a:cxn>
                <a:cxn ang="0">
                  <a:pos x="25" y="32"/>
                </a:cxn>
                <a:cxn ang="0">
                  <a:pos x="18" y="21"/>
                </a:cxn>
                <a:cxn ang="0">
                  <a:pos x="11" y="12"/>
                </a:cxn>
                <a:cxn ang="0">
                  <a:pos x="2" y="0"/>
                </a:cxn>
                <a:cxn ang="0">
                  <a:pos x="1" y="15"/>
                </a:cxn>
                <a:cxn ang="0">
                  <a:pos x="0" y="29"/>
                </a:cxn>
                <a:cxn ang="0">
                  <a:pos x="0" y="43"/>
                </a:cxn>
                <a:cxn ang="0">
                  <a:pos x="1" y="58"/>
                </a:cxn>
                <a:cxn ang="0">
                  <a:pos x="8" y="67"/>
                </a:cxn>
                <a:cxn ang="0">
                  <a:pos x="15" y="75"/>
                </a:cxn>
                <a:cxn ang="0">
                  <a:pos x="22" y="79"/>
                </a:cxn>
                <a:cxn ang="0">
                  <a:pos x="27" y="81"/>
                </a:cxn>
                <a:cxn ang="0">
                  <a:pos x="31" y="82"/>
                </a:cxn>
                <a:cxn ang="0">
                  <a:pos x="34" y="81"/>
                </a:cxn>
                <a:cxn ang="0">
                  <a:pos x="37" y="79"/>
                </a:cxn>
                <a:cxn ang="0">
                  <a:pos x="38" y="77"/>
                </a:cxn>
                <a:cxn ang="0">
                  <a:pos x="39" y="75"/>
                </a:cxn>
              </a:cxnLst>
              <a:rect l="0" t="0" r="r" b="b"/>
              <a:pathLst>
                <a:path w="39" h="82">
                  <a:moveTo>
                    <a:pt x="39" y="75"/>
                  </a:moveTo>
                  <a:lnTo>
                    <a:pt x="37" y="67"/>
                  </a:lnTo>
                  <a:lnTo>
                    <a:pt x="33" y="52"/>
                  </a:lnTo>
                  <a:lnTo>
                    <a:pt x="29" y="41"/>
                  </a:lnTo>
                  <a:lnTo>
                    <a:pt x="25" y="32"/>
                  </a:lnTo>
                  <a:lnTo>
                    <a:pt x="18" y="21"/>
                  </a:lnTo>
                  <a:lnTo>
                    <a:pt x="11" y="12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" y="58"/>
                  </a:lnTo>
                  <a:lnTo>
                    <a:pt x="8" y="67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7" y="81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9" y="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8139113" y="6042025"/>
              <a:ext cx="82551" cy="65089"/>
            </a:xfrm>
            <a:custGeom>
              <a:avLst/>
              <a:gdLst/>
              <a:ahLst/>
              <a:cxnLst>
                <a:cxn ang="0">
                  <a:pos x="143" y="103"/>
                </a:cxn>
                <a:cxn ang="0">
                  <a:pos x="143" y="102"/>
                </a:cxn>
                <a:cxn ang="0">
                  <a:pos x="142" y="102"/>
                </a:cxn>
                <a:cxn ang="0">
                  <a:pos x="100" y="59"/>
                </a:cxn>
                <a:cxn ang="0">
                  <a:pos x="91" y="49"/>
                </a:cxn>
                <a:cxn ang="0">
                  <a:pos x="81" y="41"/>
                </a:cxn>
                <a:cxn ang="0">
                  <a:pos x="72" y="33"/>
                </a:cxn>
                <a:cxn ang="0">
                  <a:pos x="64" y="27"/>
                </a:cxn>
                <a:cxn ang="0">
                  <a:pos x="47" y="17"/>
                </a:cxn>
                <a:cxn ang="0">
                  <a:pos x="32" y="9"/>
                </a:cxn>
                <a:cxn ang="0">
                  <a:pos x="21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13" y="48"/>
                </a:cxn>
                <a:cxn ang="0">
                  <a:pos x="19" y="55"/>
                </a:cxn>
                <a:cxn ang="0">
                  <a:pos x="24" y="64"/>
                </a:cxn>
                <a:cxn ang="0">
                  <a:pos x="30" y="71"/>
                </a:cxn>
                <a:cxn ang="0">
                  <a:pos x="38" y="81"/>
                </a:cxn>
                <a:cxn ang="0">
                  <a:pos x="70" y="114"/>
                </a:cxn>
                <a:cxn ang="0">
                  <a:pos x="79" y="114"/>
                </a:cxn>
                <a:cxn ang="0">
                  <a:pos x="90" y="113"/>
                </a:cxn>
                <a:cxn ang="0">
                  <a:pos x="99" y="112"/>
                </a:cxn>
                <a:cxn ang="0">
                  <a:pos x="109" y="111"/>
                </a:cxn>
                <a:cxn ang="0">
                  <a:pos x="118" y="109"/>
                </a:cxn>
                <a:cxn ang="0">
                  <a:pos x="127" y="108"/>
                </a:cxn>
                <a:cxn ang="0">
                  <a:pos x="135" y="105"/>
                </a:cxn>
                <a:cxn ang="0">
                  <a:pos x="143" y="103"/>
                </a:cxn>
              </a:cxnLst>
              <a:rect l="0" t="0" r="r" b="b"/>
              <a:pathLst>
                <a:path w="143" h="114">
                  <a:moveTo>
                    <a:pt x="143" y="103"/>
                  </a:moveTo>
                  <a:lnTo>
                    <a:pt x="143" y="102"/>
                  </a:lnTo>
                  <a:lnTo>
                    <a:pt x="142" y="102"/>
                  </a:lnTo>
                  <a:lnTo>
                    <a:pt x="100" y="59"/>
                  </a:lnTo>
                  <a:lnTo>
                    <a:pt x="91" y="49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4" y="27"/>
                  </a:lnTo>
                  <a:lnTo>
                    <a:pt x="47" y="17"/>
                  </a:lnTo>
                  <a:lnTo>
                    <a:pt x="32" y="9"/>
                  </a:lnTo>
                  <a:lnTo>
                    <a:pt x="21" y="4"/>
                  </a:ln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13" y="48"/>
                  </a:lnTo>
                  <a:lnTo>
                    <a:pt x="19" y="55"/>
                  </a:lnTo>
                  <a:lnTo>
                    <a:pt x="24" y="64"/>
                  </a:lnTo>
                  <a:lnTo>
                    <a:pt x="30" y="71"/>
                  </a:lnTo>
                  <a:lnTo>
                    <a:pt x="38" y="81"/>
                  </a:lnTo>
                  <a:lnTo>
                    <a:pt x="70" y="114"/>
                  </a:lnTo>
                  <a:lnTo>
                    <a:pt x="79" y="114"/>
                  </a:lnTo>
                  <a:lnTo>
                    <a:pt x="90" y="113"/>
                  </a:lnTo>
                  <a:lnTo>
                    <a:pt x="99" y="112"/>
                  </a:lnTo>
                  <a:lnTo>
                    <a:pt x="109" y="111"/>
                  </a:lnTo>
                  <a:lnTo>
                    <a:pt x="118" y="109"/>
                  </a:lnTo>
                  <a:lnTo>
                    <a:pt x="127" y="108"/>
                  </a:lnTo>
                  <a:lnTo>
                    <a:pt x="135" y="105"/>
                  </a:lnTo>
                  <a:lnTo>
                    <a:pt x="143" y="10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8181975" y="5992812"/>
              <a:ext cx="103188" cy="82550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17" y="32"/>
                </a:cxn>
                <a:cxn ang="0">
                  <a:pos x="103" y="25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67" y="7"/>
                </a:cxn>
                <a:cxn ang="0">
                  <a:pos x="57" y="4"/>
                </a:cxn>
                <a:cxn ang="0">
                  <a:pos x="46" y="2"/>
                </a:cxn>
                <a:cxn ang="0">
                  <a:pos x="38" y="1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6"/>
                </a:cxn>
                <a:cxn ang="0">
                  <a:pos x="5" y="26"/>
                </a:cxn>
                <a:cxn ang="0">
                  <a:pos x="13" y="39"/>
                </a:cxn>
                <a:cxn ang="0">
                  <a:pos x="22" y="53"/>
                </a:cxn>
                <a:cxn ang="0">
                  <a:pos x="36" y="69"/>
                </a:cxn>
                <a:cxn ang="0">
                  <a:pos x="44" y="77"/>
                </a:cxn>
                <a:cxn ang="0">
                  <a:pos x="54" y="86"/>
                </a:cxn>
                <a:cxn ang="0">
                  <a:pos x="64" y="95"/>
                </a:cxn>
                <a:cxn ang="0">
                  <a:pos x="76" y="104"/>
                </a:cxn>
                <a:cxn ang="0">
                  <a:pos x="131" y="143"/>
                </a:cxn>
                <a:cxn ang="0">
                  <a:pos x="132" y="144"/>
                </a:cxn>
                <a:cxn ang="0">
                  <a:pos x="133" y="145"/>
                </a:cxn>
                <a:cxn ang="0">
                  <a:pos x="147" y="130"/>
                </a:cxn>
                <a:cxn ang="0">
                  <a:pos x="160" y="112"/>
                </a:cxn>
                <a:cxn ang="0">
                  <a:pos x="170" y="94"/>
                </a:cxn>
                <a:cxn ang="0">
                  <a:pos x="181" y="73"/>
                </a:cxn>
                <a:cxn ang="0">
                  <a:pos x="179" y="73"/>
                </a:cxn>
                <a:cxn ang="0">
                  <a:pos x="179" y="73"/>
                </a:cxn>
              </a:cxnLst>
              <a:rect l="0" t="0" r="r" b="b"/>
              <a:pathLst>
                <a:path w="181" h="145">
                  <a:moveTo>
                    <a:pt x="179" y="73"/>
                  </a:moveTo>
                  <a:lnTo>
                    <a:pt x="117" y="32"/>
                  </a:lnTo>
                  <a:lnTo>
                    <a:pt x="103" y="25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67" y="7"/>
                  </a:lnTo>
                  <a:lnTo>
                    <a:pt x="57" y="4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6"/>
                  </a:lnTo>
                  <a:lnTo>
                    <a:pt x="5" y="26"/>
                  </a:lnTo>
                  <a:lnTo>
                    <a:pt x="13" y="39"/>
                  </a:lnTo>
                  <a:lnTo>
                    <a:pt x="22" y="53"/>
                  </a:lnTo>
                  <a:lnTo>
                    <a:pt x="36" y="69"/>
                  </a:lnTo>
                  <a:lnTo>
                    <a:pt x="44" y="77"/>
                  </a:lnTo>
                  <a:lnTo>
                    <a:pt x="54" y="86"/>
                  </a:lnTo>
                  <a:lnTo>
                    <a:pt x="64" y="95"/>
                  </a:lnTo>
                  <a:lnTo>
                    <a:pt x="76" y="104"/>
                  </a:lnTo>
                  <a:lnTo>
                    <a:pt x="131" y="143"/>
                  </a:lnTo>
                  <a:lnTo>
                    <a:pt x="132" y="144"/>
                  </a:lnTo>
                  <a:lnTo>
                    <a:pt x="133" y="145"/>
                  </a:lnTo>
                  <a:lnTo>
                    <a:pt x="147" y="130"/>
                  </a:lnTo>
                  <a:lnTo>
                    <a:pt x="160" y="112"/>
                  </a:lnTo>
                  <a:lnTo>
                    <a:pt x="170" y="94"/>
                  </a:lnTo>
                  <a:lnTo>
                    <a:pt x="181" y="73"/>
                  </a:lnTo>
                  <a:lnTo>
                    <a:pt x="179" y="73"/>
                  </a:lnTo>
                  <a:lnTo>
                    <a:pt x="179" y="7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8193088" y="5884863"/>
              <a:ext cx="111125" cy="90487"/>
            </a:xfrm>
            <a:custGeom>
              <a:avLst/>
              <a:gdLst/>
              <a:ahLst/>
              <a:cxnLst>
                <a:cxn ang="0">
                  <a:pos x="190" y="25"/>
                </a:cxn>
                <a:cxn ang="0">
                  <a:pos x="188" y="25"/>
                </a:cxn>
                <a:cxn ang="0">
                  <a:pos x="187" y="24"/>
                </a:cxn>
                <a:cxn ang="0">
                  <a:pos x="111" y="6"/>
                </a:cxn>
                <a:cxn ang="0">
                  <a:pos x="94" y="3"/>
                </a:cxn>
                <a:cxn ang="0">
                  <a:pos x="81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5" y="2"/>
                </a:cxn>
                <a:cxn ang="0">
                  <a:pos x="36" y="4"/>
                </a:cxn>
                <a:cxn ang="0">
                  <a:pos x="28" y="7"/>
                </a:cxn>
                <a:cxn ang="0">
                  <a:pos x="21" y="11"/>
                </a:cxn>
                <a:cxn ang="0">
                  <a:pos x="16" y="15"/>
                </a:cxn>
                <a:cxn ang="0">
                  <a:pos x="12" y="18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7" y="49"/>
                </a:cxn>
                <a:cxn ang="0">
                  <a:pos x="16" y="61"/>
                </a:cxn>
                <a:cxn ang="0">
                  <a:pos x="27" y="75"/>
                </a:cxn>
                <a:cxn ang="0">
                  <a:pos x="35" y="82"/>
                </a:cxn>
                <a:cxn ang="0">
                  <a:pos x="44" y="89"/>
                </a:cxn>
                <a:cxn ang="0">
                  <a:pos x="53" y="97"/>
                </a:cxn>
                <a:cxn ang="0">
                  <a:pos x="64" y="104"/>
                </a:cxn>
                <a:cxn ang="0">
                  <a:pos x="75" y="111"/>
                </a:cxn>
                <a:cxn ang="0">
                  <a:pos x="88" y="118"/>
                </a:cxn>
                <a:cxn ang="0">
                  <a:pos x="102" y="124"/>
                </a:cxn>
                <a:cxn ang="0">
                  <a:pos x="117" y="129"/>
                </a:cxn>
                <a:cxn ang="0">
                  <a:pos x="189" y="153"/>
                </a:cxn>
                <a:cxn ang="0">
                  <a:pos x="190" y="154"/>
                </a:cxn>
                <a:cxn ang="0">
                  <a:pos x="191" y="154"/>
                </a:cxn>
                <a:cxn ang="0">
                  <a:pos x="193" y="124"/>
                </a:cxn>
                <a:cxn ang="0">
                  <a:pos x="194" y="92"/>
                </a:cxn>
                <a:cxn ang="0">
                  <a:pos x="193" y="60"/>
                </a:cxn>
                <a:cxn ang="0">
                  <a:pos x="190" y="25"/>
                </a:cxn>
              </a:cxnLst>
              <a:rect l="0" t="0" r="r" b="b"/>
              <a:pathLst>
                <a:path w="194" h="154">
                  <a:moveTo>
                    <a:pt x="190" y="25"/>
                  </a:moveTo>
                  <a:lnTo>
                    <a:pt x="188" y="25"/>
                  </a:lnTo>
                  <a:lnTo>
                    <a:pt x="187" y="24"/>
                  </a:lnTo>
                  <a:lnTo>
                    <a:pt x="111" y="6"/>
                  </a:lnTo>
                  <a:lnTo>
                    <a:pt x="94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7" y="49"/>
                  </a:lnTo>
                  <a:lnTo>
                    <a:pt x="16" y="61"/>
                  </a:lnTo>
                  <a:lnTo>
                    <a:pt x="27" y="75"/>
                  </a:lnTo>
                  <a:lnTo>
                    <a:pt x="35" y="82"/>
                  </a:lnTo>
                  <a:lnTo>
                    <a:pt x="44" y="89"/>
                  </a:lnTo>
                  <a:lnTo>
                    <a:pt x="53" y="97"/>
                  </a:lnTo>
                  <a:lnTo>
                    <a:pt x="64" y="104"/>
                  </a:lnTo>
                  <a:lnTo>
                    <a:pt x="75" y="111"/>
                  </a:lnTo>
                  <a:lnTo>
                    <a:pt x="88" y="118"/>
                  </a:lnTo>
                  <a:lnTo>
                    <a:pt x="102" y="124"/>
                  </a:lnTo>
                  <a:lnTo>
                    <a:pt x="117" y="129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91" y="154"/>
                  </a:lnTo>
                  <a:lnTo>
                    <a:pt x="193" y="124"/>
                  </a:lnTo>
                  <a:lnTo>
                    <a:pt x="194" y="92"/>
                  </a:lnTo>
                  <a:lnTo>
                    <a:pt x="193" y="60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8080375" y="6051550"/>
              <a:ext cx="58738" cy="55562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69" y="51"/>
                </a:cxn>
                <a:cxn ang="0">
                  <a:pos x="57" y="37"/>
                </a:cxn>
                <a:cxn ang="0">
                  <a:pos x="45" y="26"/>
                </a:cxn>
                <a:cxn ang="0">
                  <a:pos x="33" y="16"/>
                </a:cxn>
                <a:cxn ang="0">
                  <a:pos x="24" y="9"/>
                </a:cxn>
                <a:cxn ang="0">
                  <a:pos x="16" y="4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9"/>
                </a:cxn>
                <a:cxn ang="0">
                  <a:pos x="7" y="42"/>
                </a:cxn>
                <a:cxn ang="0">
                  <a:pos x="16" y="55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39" y="90"/>
                </a:cxn>
                <a:cxn ang="0">
                  <a:pos x="54" y="92"/>
                </a:cxn>
                <a:cxn ang="0">
                  <a:pos x="70" y="94"/>
                </a:cxn>
                <a:cxn ang="0">
                  <a:pos x="86" y="96"/>
                </a:cxn>
                <a:cxn ang="0">
                  <a:pos x="102" y="97"/>
                </a:cxn>
                <a:cxn ang="0">
                  <a:pos x="81" y="67"/>
                </a:cxn>
              </a:cxnLst>
              <a:rect l="0" t="0" r="r" b="b"/>
              <a:pathLst>
                <a:path w="102" h="97">
                  <a:moveTo>
                    <a:pt x="81" y="67"/>
                  </a:moveTo>
                  <a:lnTo>
                    <a:pt x="69" y="51"/>
                  </a:lnTo>
                  <a:lnTo>
                    <a:pt x="57" y="37"/>
                  </a:lnTo>
                  <a:lnTo>
                    <a:pt x="45" y="26"/>
                  </a:lnTo>
                  <a:lnTo>
                    <a:pt x="33" y="16"/>
                  </a:lnTo>
                  <a:lnTo>
                    <a:pt x="24" y="9"/>
                  </a:lnTo>
                  <a:lnTo>
                    <a:pt x="16" y="4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7" y="42"/>
                  </a:lnTo>
                  <a:lnTo>
                    <a:pt x="16" y="55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54" y="92"/>
                  </a:lnTo>
                  <a:lnTo>
                    <a:pt x="70" y="94"/>
                  </a:lnTo>
                  <a:lnTo>
                    <a:pt x="86" y="96"/>
                  </a:lnTo>
                  <a:lnTo>
                    <a:pt x="102" y="9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8072438" y="5567363"/>
              <a:ext cx="104775" cy="11271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6" y="88"/>
                </a:cxn>
                <a:cxn ang="0">
                  <a:pos x="3" y="100"/>
                </a:cxn>
                <a:cxn ang="0">
                  <a:pos x="1" y="110"/>
                </a:cxn>
                <a:cxn ang="0">
                  <a:pos x="0" y="121"/>
                </a:cxn>
                <a:cxn ang="0">
                  <a:pos x="0" y="130"/>
                </a:cxn>
                <a:cxn ang="0">
                  <a:pos x="0" y="140"/>
                </a:cxn>
                <a:cxn ang="0">
                  <a:pos x="2" y="156"/>
                </a:cxn>
                <a:cxn ang="0">
                  <a:pos x="5" y="170"/>
                </a:cxn>
                <a:cxn ang="0">
                  <a:pos x="10" y="179"/>
                </a:cxn>
                <a:cxn ang="0">
                  <a:pos x="12" y="185"/>
                </a:cxn>
                <a:cxn ang="0">
                  <a:pos x="17" y="188"/>
                </a:cxn>
                <a:cxn ang="0">
                  <a:pos x="25" y="192"/>
                </a:cxn>
                <a:cxn ang="0">
                  <a:pos x="38" y="195"/>
                </a:cxn>
                <a:cxn ang="0">
                  <a:pos x="54" y="197"/>
                </a:cxn>
                <a:cxn ang="0">
                  <a:pos x="62" y="197"/>
                </a:cxn>
                <a:cxn ang="0">
                  <a:pos x="72" y="197"/>
                </a:cxn>
                <a:cxn ang="0">
                  <a:pos x="81" y="195"/>
                </a:cxn>
                <a:cxn ang="0">
                  <a:pos x="91" y="193"/>
                </a:cxn>
                <a:cxn ang="0">
                  <a:pos x="101" y="189"/>
                </a:cxn>
                <a:cxn ang="0">
                  <a:pos x="111" y="183"/>
                </a:cxn>
                <a:cxn ang="0">
                  <a:pos x="122" y="175"/>
                </a:cxn>
                <a:cxn ang="0">
                  <a:pos x="132" y="167"/>
                </a:cxn>
                <a:cxn ang="0">
                  <a:pos x="180" y="120"/>
                </a:cxn>
                <a:cxn ang="0">
                  <a:pos x="182" y="118"/>
                </a:cxn>
                <a:cxn ang="0">
                  <a:pos x="184" y="115"/>
                </a:cxn>
                <a:cxn ang="0">
                  <a:pos x="155" y="84"/>
                </a:cxn>
                <a:cxn ang="0">
                  <a:pos x="127" y="55"/>
                </a:cxn>
                <a:cxn ang="0">
                  <a:pos x="98" y="26"/>
                </a:cxn>
                <a:cxn ang="0">
                  <a:pos x="67" y="0"/>
                </a:cxn>
              </a:cxnLst>
              <a:rect l="0" t="0" r="r" b="b"/>
              <a:pathLst>
                <a:path w="184" h="197">
                  <a:moveTo>
                    <a:pt x="67" y="0"/>
                  </a:moveTo>
                  <a:lnTo>
                    <a:pt x="65" y="2"/>
                  </a:lnTo>
                  <a:lnTo>
                    <a:pt x="64" y="4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1" y="110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5" y="170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7" y="188"/>
                  </a:lnTo>
                  <a:lnTo>
                    <a:pt x="25" y="192"/>
                  </a:lnTo>
                  <a:lnTo>
                    <a:pt x="38" y="195"/>
                  </a:lnTo>
                  <a:lnTo>
                    <a:pt x="54" y="197"/>
                  </a:lnTo>
                  <a:lnTo>
                    <a:pt x="62" y="197"/>
                  </a:lnTo>
                  <a:lnTo>
                    <a:pt x="72" y="197"/>
                  </a:lnTo>
                  <a:lnTo>
                    <a:pt x="81" y="195"/>
                  </a:lnTo>
                  <a:lnTo>
                    <a:pt x="91" y="193"/>
                  </a:lnTo>
                  <a:lnTo>
                    <a:pt x="101" y="189"/>
                  </a:lnTo>
                  <a:lnTo>
                    <a:pt x="111" y="183"/>
                  </a:lnTo>
                  <a:lnTo>
                    <a:pt x="122" y="175"/>
                  </a:lnTo>
                  <a:lnTo>
                    <a:pt x="132" y="167"/>
                  </a:lnTo>
                  <a:lnTo>
                    <a:pt x="180" y="120"/>
                  </a:lnTo>
                  <a:lnTo>
                    <a:pt x="182" y="118"/>
                  </a:lnTo>
                  <a:lnTo>
                    <a:pt x="184" y="115"/>
                  </a:lnTo>
                  <a:lnTo>
                    <a:pt x="155" y="84"/>
                  </a:lnTo>
                  <a:lnTo>
                    <a:pt x="127" y="55"/>
                  </a:lnTo>
                  <a:lnTo>
                    <a:pt x="98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6" name="Freeform 42"/>
            <p:cNvSpPr>
              <a:spLocks/>
            </p:cNvSpPr>
            <p:nvPr/>
          </p:nvSpPr>
          <p:spPr bwMode="auto">
            <a:xfrm>
              <a:off x="7969250" y="5492750"/>
              <a:ext cx="68263" cy="106363"/>
            </a:xfrm>
            <a:custGeom>
              <a:avLst/>
              <a:gdLst/>
              <a:ahLst/>
              <a:cxnLst>
                <a:cxn ang="0">
                  <a:pos x="32" y="185"/>
                </a:cxn>
                <a:cxn ang="0">
                  <a:pos x="35" y="186"/>
                </a:cxn>
                <a:cxn ang="0">
                  <a:pos x="43" y="185"/>
                </a:cxn>
                <a:cxn ang="0">
                  <a:pos x="52" y="182"/>
                </a:cxn>
                <a:cxn ang="0">
                  <a:pos x="63" y="177"/>
                </a:cxn>
                <a:cxn ang="0">
                  <a:pos x="69" y="173"/>
                </a:cxn>
                <a:cxn ang="0">
                  <a:pos x="75" y="169"/>
                </a:cxn>
                <a:cxn ang="0">
                  <a:pos x="81" y="162"/>
                </a:cxn>
                <a:cxn ang="0">
                  <a:pos x="87" y="155"/>
                </a:cxn>
                <a:cxn ang="0">
                  <a:pos x="92" y="147"/>
                </a:cxn>
                <a:cxn ang="0">
                  <a:pos x="97" y="136"/>
                </a:cxn>
                <a:cxn ang="0">
                  <a:pos x="101" y="125"/>
                </a:cxn>
                <a:cxn ang="0">
                  <a:pos x="106" y="112"/>
                </a:cxn>
                <a:cxn ang="0">
                  <a:pos x="121" y="49"/>
                </a:cxn>
                <a:cxn ang="0">
                  <a:pos x="121" y="47"/>
                </a:cxn>
                <a:cxn ang="0">
                  <a:pos x="121" y="45"/>
                </a:cxn>
                <a:cxn ang="0">
                  <a:pos x="94" y="31"/>
                </a:cxn>
                <a:cxn ang="0">
                  <a:pos x="67" y="19"/>
                </a:cxn>
                <a:cxn ang="0">
                  <a:pos x="39" y="8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3"/>
                </a:cxn>
                <a:cxn ang="0">
                  <a:pos x="2" y="63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0" y="100"/>
                </a:cxn>
                <a:cxn ang="0">
                  <a:pos x="1" y="111"/>
                </a:cxn>
                <a:cxn ang="0">
                  <a:pos x="3" y="122"/>
                </a:cxn>
                <a:cxn ang="0">
                  <a:pos x="5" y="131"/>
                </a:cxn>
                <a:cxn ang="0">
                  <a:pos x="7" y="140"/>
                </a:cxn>
                <a:cxn ang="0">
                  <a:pos x="10" y="149"/>
                </a:cxn>
                <a:cxn ang="0">
                  <a:pos x="17" y="164"/>
                </a:cxn>
                <a:cxn ang="0">
                  <a:pos x="23" y="174"/>
                </a:cxn>
                <a:cxn ang="0">
                  <a:pos x="28" y="181"/>
                </a:cxn>
                <a:cxn ang="0">
                  <a:pos x="32" y="185"/>
                </a:cxn>
              </a:cxnLst>
              <a:rect l="0" t="0" r="r" b="b"/>
              <a:pathLst>
                <a:path w="121" h="186">
                  <a:moveTo>
                    <a:pt x="32" y="185"/>
                  </a:moveTo>
                  <a:lnTo>
                    <a:pt x="35" y="186"/>
                  </a:lnTo>
                  <a:lnTo>
                    <a:pt x="43" y="185"/>
                  </a:lnTo>
                  <a:lnTo>
                    <a:pt x="52" y="182"/>
                  </a:lnTo>
                  <a:lnTo>
                    <a:pt x="63" y="177"/>
                  </a:lnTo>
                  <a:lnTo>
                    <a:pt x="69" y="173"/>
                  </a:lnTo>
                  <a:lnTo>
                    <a:pt x="75" y="169"/>
                  </a:lnTo>
                  <a:lnTo>
                    <a:pt x="81" y="162"/>
                  </a:lnTo>
                  <a:lnTo>
                    <a:pt x="87" y="155"/>
                  </a:lnTo>
                  <a:lnTo>
                    <a:pt x="92" y="147"/>
                  </a:lnTo>
                  <a:lnTo>
                    <a:pt x="97" y="136"/>
                  </a:lnTo>
                  <a:lnTo>
                    <a:pt x="101" y="125"/>
                  </a:lnTo>
                  <a:lnTo>
                    <a:pt x="106" y="112"/>
                  </a:lnTo>
                  <a:lnTo>
                    <a:pt x="121" y="49"/>
                  </a:lnTo>
                  <a:lnTo>
                    <a:pt x="121" y="47"/>
                  </a:lnTo>
                  <a:lnTo>
                    <a:pt x="121" y="45"/>
                  </a:lnTo>
                  <a:lnTo>
                    <a:pt x="94" y="31"/>
                  </a:lnTo>
                  <a:lnTo>
                    <a:pt x="67" y="19"/>
                  </a:lnTo>
                  <a:lnTo>
                    <a:pt x="39" y="8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2" y="63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" y="111"/>
                  </a:lnTo>
                  <a:lnTo>
                    <a:pt x="3" y="122"/>
                  </a:lnTo>
                  <a:lnTo>
                    <a:pt x="5" y="131"/>
                  </a:lnTo>
                  <a:lnTo>
                    <a:pt x="7" y="140"/>
                  </a:lnTo>
                  <a:lnTo>
                    <a:pt x="10" y="149"/>
                  </a:lnTo>
                  <a:lnTo>
                    <a:pt x="17" y="164"/>
                  </a:lnTo>
                  <a:lnTo>
                    <a:pt x="23" y="174"/>
                  </a:lnTo>
                  <a:lnTo>
                    <a:pt x="28" y="181"/>
                  </a:lnTo>
                  <a:lnTo>
                    <a:pt x="32" y="18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8156575" y="5721351"/>
              <a:ext cx="122238" cy="95250"/>
            </a:xfrm>
            <a:custGeom>
              <a:avLst/>
              <a:gdLst/>
              <a:ahLst/>
              <a:cxnLst>
                <a:cxn ang="0">
                  <a:pos x="6" y="74"/>
                </a:cxn>
                <a:cxn ang="0">
                  <a:pos x="3" y="81"/>
                </a:cxn>
                <a:cxn ang="0">
                  <a:pos x="1" y="89"/>
                </a:cxn>
                <a:cxn ang="0">
                  <a:pos x="0" y="95"/>
                </a:cxn>
                <a:cxn ang="0">
                  <a:pos x="0" y="100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5" y="120"/>
                </a:cxn>
                <a:cxn ang="0">
                  <a:pos x="13" y="128"/>
                </a:cxn>
                <a:cxn ang="0">
                  <a:pos x="25" y="137"/>
                </a:cxn>
                <a:cxn ang="0">
                  <a:pos x="41" y="146"/>
                </a:cxn>
                <a:cxn ang="0">
                  <a:pos x="50" y="152"/>
                </a:cxn>
                <a:cxn ang="0">
                  <a:pos x="61" y="156"/>
                </a:cxn>
                <a:cxn ang="0">
                  <a:pos x="72" y="160"/>
                </a:cxn>
                <a:cxn ang="0">
                  <a:pos x="84" y="163"/>
                </a:cxn>
                <a:cxn ang="0">
                  <a:pos x="96" y="165"/>
                </a:cxn>
                <a:cxn ang="0">
                  <a:pos x="110" y="166"/>
                </a:cxn>
                <a:cxn ang="0">
                  <a:pos x="125" y="167"/>
                </a:cxn>
                <a:cxn ang="0">
                  <a:pos x="139" y="165"/>
                </a:cxn>
                <a:cxn ang="0">
                  <a:pos x="211" y="156"/>
                </a:cxn>
                <a:cxn ang="0">
                  <a:pos x="213" y="156"/>
                </a:cxn>
                <a:cxn ang="0">
                  <a:pos x="215" y="155"/>
                </a:cxn>
                <a:cxn ang="0">
                  <a:pos x="206" y="131"/>
                </a:cxn>
                <a:cxn ang="0">
                  <a:pos x="196" y="106"/>
                </a:cxn>
                <a:cxn ang="0">
                  <a:pos x="185" y="80"/>
                </a:cxn>
                <a:cxn ang="0">
                  <a:pos x="173" y="54"/>
                </a:cxn>
                <a:cxn ang="0">
                  <a:pos x="167" y="41"/>
                </a:cxn>
                <a:cxn ang="0">
                  <a:pos x="159" y="27"/>
                </a:cxn>
                <a:cxn ang="0">
                  <a:pos x="152" y="13"/>
                </a:cxn>
                <a:cxn ang="0">
                  <a:pos x="145" y="0"/>
                </a:cxn>
                <a:cxn ang="0">
                  <a:pos x="142" y="1"/>
                </a:cxn>
                <a:cxn ang="0">
                  <a:pos x="138" y="2"/>
                </a:cxn>
                <a:cxn ang="0">
                  <a:pos x="71" y="21"/>
                </a:cxn>
                <a:cxn ang="0">
                  <a:pos x="58" y="26"/>
                </a:cxn>
                <a:cxn ang="0">
                  <a:pos x="46" y="31"/>
                </a:cxn>
                <a:cxn ang="0">
                  <a:pos x="36" y="37"/>
                </a:cxn>
                <a:cxn ang="0">
                  <a:pos x="27" y="44"/>
                </a:cxn>
                <a:cxn ang="0">
                  <a:pos x="20" y="51"/>
                </a:cxn>
                <a:cxn ang="0">
                  <a:pos x="15" y="59"/>
                </a:cxn>
                <a:cxn ang="0">
                  <a:pos x="9" y="67"/>
                </a:cxn>
                <a:cxn ang="0">
                  <a:pos x="6" y="74"/>
                </a:cxn>
              </a:cxnLst>
              <a:rect l="0" t="0" r="r" b="b"/>
              <a:pathLst>
                <a:path w="215" h="167">
                  <a:moveTo>
                    <a:pt x="6" y="74"/>
                  </a:moveTo>
                  <a:lnTo>
                    <a:pt x="3" y="81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5" y="120"/>
                  </a:lnTo>
                  <a:lnTo>
                    <a:pt x="13" y="128"/>
                  </a:lnTo>
                  <a:lnTo>
                    <a:pt x="25" y="137"/>
                  </a:lnTo>
                  <a:lnTo>
                    <a:pt x="41" y="146"/>
                  </a:lnTo>
                  <a:lnTo>
                    <a:pt x="50" y="152"/>
                  </a:lnTo>
                  <a:lnTo>
                    <a:pt x="61" y="156"/>
                  </a:lnTo>
                  <a:lnTo>
                    <a:pt x="72" y="160"/>
                  </a:lnTo>
                  <a:lnTo>
                    <a:pt x="84" y="163"/>
                  </a:lnTo>
                  <a:lnTo>
                    <a:pt x="96" y="165"/>
                  </a:lnTo>
                  <a:lnTo>
                    <a:pt x="110" y="166"/>
                  </a:lnTo>
                  <a:lnTo>
                    <a:pt x="125" y="167"/>
                  </a:lnTo>
                  <a:lnTo>
                    <a:pt x="139" y="165"/>
                  </a:lnTo>
                  <a:lnTo>
                    <a:pt x="211" y="156"/>
                  </a:lnTo>
                  <a:lnTo>
                    <a:pt x="213" y="156"/>
                  </a:lnTo>
                  <a:lnTo>
                    <a:pt x="215" y="155"/>
                  </a:lnTo>
                  <a:lnTo>
                    <a:pt x="206" y="131"/>
                  </a:lnTo>
                  <a:lnTo>
                    <a:pt x="196" y="106"/>
                  </a:lnTo>
                  <a:lnTo>
                    <a:pt x="185" y="80"/>
                  </a:lnTo>
                  <a:lnTo>
                    <a:pt x="173" y="54"/>
                  </a:lnTo>
                  <a:lnTo>
                    <a:pt x="167" y="41"/>
                  </a:lnTo>
                  <a:lnTo>
                    <a:pt x="159" y="27"/>
                  </a:lnTo>
                  <a:lnTo>
                    <a:pt x="152" y="13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71" y="21"/>
                  </a:lnTo>
                  <a:lnTo>
                    <a:pt x="58" y="26"/>
                  </a:lnTo>
                  <a:lnTo>
                    <a:pt x="46" y="31"/>
                  </a:lnTo>
                  <a:lnTo>
                    <a:pt x="36" y="37"/>
                  </a:lnTo>
                  <a:lnTo>
                    <a:pt x="27" y="44"/>
                  </a:lnTo>
                  <a:lnTo>
                    <a:pt x="20" y="51"/>
                  </a:lnTo>
                  <a:lnTo>
                    <a:pt x="15" y="59"/>
                  </a:lnTo>
                  <a:lnTo>
                    <a:pt x="9" y="67"/>
                  </a:lnTo>
                  <a:lnTo>
                    <a:pt x="6" y="7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80321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med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180000" y="180000"/>
            <a:ext cx="8830800" cy="65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Klik her og vælg fanen ‘Indsæt’ og derefter ‘Billede’ for at tilføje et billede</a:t>
            </a:r>
            <a:endParaRPr lang="da-DK" noProof="0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 flipV="1">
            <a:off x="504825" y="4838700"/>
            <a:ext cx="8510588" cy="1897063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 algn="r">
              <a:buFontTx/>
              <a:buNone/>
              <a:defRPr>
                <a:solidFill>
                  <a:schemeClr val="bg2"/>
                </a:solidFill>
              </a:defRPr>
            </a:lvl2pPr>
            <a:lvl3pPr algn="r">
              <a:buFontTx/>
              <a:buNone/>
              <a:defRPr>
                <a:solidFill>
                  <a:schemeClr val="bg2"/>
                </a:solidFill>
              </a:defRPr>
            </a:lvl3pPr>
            <a:lvl4pPr algn="r">
              <a:buFontTx/>
              <a:buNone/>
              <a:defRPr>
                <a:solidFill>
                  <a:schemeClr val="bg2"/>
                </a:solidFill>
              </a:defRPr>
            </a:lvl4pPr>
            <a:lvl5pPr algn="r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9DDC0BB-569A-4AC3-981D-447D18A3D730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4630711-01E4-4A3A-B225-756321C06B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841375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dirty="0"/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Citat dias med baggrundsbillede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(uden baggrundsfarve) 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sz="1200" noProof="1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noProof="1" smtClean="0"/>
              <a:t>Det er muligt at udskifte billedet. Klik med højre musetast på billedet og vælg ‘Skift billede…’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Sådan indsætter du et nyt dias med dette layout: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på fanen ‘Startside’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Klik i underkanten af ‘Nyt dias’ og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vælg lay-outet ‘Citat dias med baggrundsbillede’.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200" b="1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NB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Hvis du bruger dette layout for et nyt dias, skal du selv tilføje et billede som angivet i pladsholder for billedet.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 kan slette streger på dias – </a:t>
            </a:r>
            <a:r>
              <a:rPr kumimoji="0" lang="da-DK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Klik med højre musetast på dias i ruden til venstre i skærmbilledet og vælg </a:t>
            </a:r>
            <a:r>
              <a:rPr lang="da-DK" sz="1200" kern="120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‘Nulstil dias’ for</a:t>
            </a:r>
            <a:r>
              <a:rPr lang="da-DK" sz="12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at få stregerne tilbage.</a:t>
            </a:r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18" hasCustomPrompt="1"/>
          </p:nvPr>
        </p:nvSpPr>
        <p:spPr>
          <a:xfrm rot="20844921">
            <a:off x="435342" y="5787343"/>
            <a:ext cx="8676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4"/>
          <p:cNvSpPr>
            <a:spLocks noGrp="1"/>
          </p:cNvSpPr>
          <p:nvPr>
            <p:ph type="pic" sz="quarter" idx="19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7" name="Picture 4" descr="slide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180" y="764704"/>
            <a:ext cx="2016000" cy="15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20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2963" y="1389063"/>
            <a:ext cx="7454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375" y="2459038"/>
            <a:ext cx="66246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14378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9C86B4-6914-455E-9E97-52AF3821FD7D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92824" y="6276975"/>
            <a:ext cx="2895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2035" y="6276975"/>
            <a:ext cx="252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F8781D9-8F8F-4B10-9E7A-CD725C92131A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85" r:id="rId2"/>
    <p:sldLayoutId id="2147483766" r:id="rId3"/>
    <p:sldLayoutId id="2147483831" r:id="rId4"/>
    <p:sldLayoutId id="2147483760" r:id="rId5"/>
    <p:sldLayoutId id="2147483761" r:id="rId6"/>
    <p:sldLayoutId id="2147483849" r:id="rId7"/>
    <p:sldLayoutId id="2147483850" r:id="rId8"/>
    <p:sldLayoutId id="2147483765" r:id="rId9"/>
    <p:sldLayoutId id="2147483758" r:id="rId10"/>
    <p:sldLayoutId id="2147483757" r:id="rId11"/>
    <p:sldLayoutId id="2147483759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3" r:id="rId23"/>
    <p:sldLayoutId id="2147483864" r:id="rId24"/>
    <p:sldLayoutId id="2147483865" r:id="rId25"/>
    <p:sldLayoutId id="2147483866" r:id="rId26"/>
    <p:sldLayoutId id="2147483867" r:id="rId27"/>
    <p:sldLayoutId id="2147483821" r:id="rId28"/>
    <p:sldLayoutId id="2147483822" r:id="rId29"/>
    <p:sldLayoutId id="2147483828" r:id="rId30"/>
    <p:sldLayoutId id="2147483847" r:id="rId31"/>
    <p:sldLayoutId id="2147483840" r:id="rId32"/>
    <p:sldLayoutId id="2147483824" r:id="rId33"/>
    <p:sldLayoutId id="2147483825" r:id="rId34"/>
    <p:sldLayoutId id="2147483829" r:id="rId35"/>
    <p:sldLayoutId id="2147483848" r:id="rId36"/>
    <p:sldLayoutId id="2147483842" r:id="rId37"/>
  </p:sldLayoutIdLst>
  <p:hf hdr="0"/>
  <p:txStyles>
    <p:titleStyle>
      <a:lvl1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2pPr>
      <a:lvl3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3pPr>
      <a:lvl4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4pPr>
      <a:lvl5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2pPr>
      <a:lvl3pPr marL="533400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3pPr>
      <a:lvl4pPr marL="719138" indent="-1857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4pPr>
      <a:lvl5pPr marL="892175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5pPr>
      <a:lvl6pPr marL="20685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6pPr>
      <a:lvl7pPr marL="25257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7pPr>
      <a:lvl8pPr marL="29829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8pPr>
      <a:lvl9pPr marL="34401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Optakt til samarbejdet om sundhedsaftaler og praksisplan 2014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800" b="1" dirty="0" smtClean="0"/>
              <a:t>Politisk temadag i KKR Nordjylland den 6. februar 2014</a:t>
            </a:r>
          </a:p>
          <a:p>
            <a:endParaRPr lang="da-DK" sz="2800" dirty="0"/>
          </a:p>
          <a:p>
            <a:r>
              <a:rPr lang="da-DK" dirty="0" smtClean="0"/>
              <a:t>Christian Harsløf, kontorchef, Center for social og sundhed, KL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931EB-1C21-4C3A-A977-EC455959CAE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6A8B5-4C48-4E7E-82D4-69B97B68FE76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ladsholder til billede 7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6429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 nye sundhedsaftaler (II)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Følgende tværgående temaer skal i relevant omfang indgå: Arbejdsdeling og samarbejde, koordination af kapacitet, inddragelse af patienter og pårørende, lighed i sundhed og dokumentation, forskning og kvalitetsudvikling</a:t>
            </a:r>
          </a:p>
          <a:p>
            <a:r>
              <a:rPr lang="da-DK" dirty="0"/>
              <a:t>O</a:t>
            </a:r>
            <a:r>
              <a:rPr lang="da-DK" dirty="0" smtClean="0"/>
              <a:t>verdragelse af opgaver ml sektorerne skal ske planlagt og koordineret (fokus på fornødne kapacitet, patientvolumen, kompetenceudvikling og kvalitetssikring)</a:t>
            </a:r>
          </a:p>
          <a:p>
            <a:r>
              <a:rPr lang="da-DK" dirty="0"/>
              <a:t>Man kan indgå supplerende aftaler om fx </a:t>
            </a:r>
            <a:r>
              <a:rPr lang="da-DK" dirty="0" smtClean="0"/>
              <a:t>udviklingsprojekter</a:t>
            </a:r>
          </a:p>
          <a:p>
            <a:r>
              <a:rPr lang="da-DK" dirty="0" smtClean="0"/>
              <a:t>Aftalen skal sikre samarbejdet ml. aktørerne om rådgivning</a:t>
            </a:r>
            <a:endParaRPr lang="da-DK" dirty="0"/>
          </a:p>
          <a:p>
            <a:endParaRPr lang="da-DK" dirty="0"/>
          </a:p>
          <a:p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F1058-ECC7-4915-9606-07C5A19CF49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62B3-44A3-438B-BFA8-182113035C79}" type="slidenum">
              <a:rPr lang="da-DK" smtClean="0"/>
              <a:pPr>
                <a:defRPr/>
              </a:pPr>
              <a:t>10</a:t>
            </a:fld>
            <a:endParaRPr lang="da-DK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ladsholder til billede 7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6752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2400" y="980728"/>
            <a:ext cx="7455600" cy="792000"/>
          </a:xfrm>
        </p:spPr>
        <p:txBody>
          <a:bodyPr/>
          <a:lstStyle/>
          <a:p>
            <a:r>
              <a:rPr lang="da-DK" dirty="0" smtClean="0"/>
              <a:t>Hvad betyder den nye ramme for kommunerne?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Forudsætter en fælles kommunal vision og tæt samarbejde ift. kvalitet</a:t>
            </a:r>
          </a:p>
          <a:p>
            <a:r>
              <a:rPr lang="da-DK" dirty="0" smtClean="0"/>
              <a:t>Samtidige og bredere forløb forudsætter øget koordinering på tværs af sektorer og områder</a:t>
            </a:r>
          </a:p>
          <a:p>
            <a:r>
              <a:rPr lang="da-DK" dirty="0" smtClean="0"/>
              <a:t>Psykiatri og somatik skal sammentænkes</a:t>
            </a:r>
          </a:p>
          <a:p>
            <a:r>
              <a:rPr lang="da-DK" dirty="0" smtClean="0"/>
              <a:t>Afprøve nye samarbejdsformer for at sikre et velfungerende samarbejde</a:t>
            </a:r>
          </a:p>
          <a:p>
            <a:r>
              <a:rPr lang="da-DK" dirty="0" smtClean="0"/>
              <a:t>Aftale om opgaveoverdragelse</a:t>
            </a:r>
          </a:p>
          <a:p>
            <a:r>
              <a:rPr lang="da-DK" dirty="0" smtClean="0"/>
              <a:t>Aftale om let adgang til sundhedsfaglig rådgivning og dialog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F1058-ECC7-4915-9606-07C5A19CF49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62B3-44A3-438B-BFA8-182113035C79}" type="slidenum">
              <a:rPr lang="da-DK" smtClean="0"/>
              <a:pPr>
                <a:defRPr/>
              </a:pPr>
              <a:t>11</a:t>
            </a:fld>
            <a:endParaRPr lang="da-DK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ladsholder til billede 7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2419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Ændringer i  sundhedsloven</a:t>
            </a:r>
            <a:endParaRPr dirty="0" smtClean="0"/>
          </a:p>
        </p:txBody>
      </p:sp>
      <p:sp>
        <p:nvSpPr>
          <p:cNvPr id="9219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525"/>
              </a:spcBef>
            </a:pPr>
            <a:r>
              <a:rPr lang="da-DK" dirty="0"/>
              <a:t>Ændringer af  sundhedslov af 4. </a:t>
            </a:r>
            <a:r>
              <a:rPr lang="da-DK" dirty="0" smtClean="0"/>
              <a:t>juli 2013</a:t>
            </a:r>
            <a:endParaRPr lang="da-DK" dirty="0"/>
          </a:p>
          <a:p>
            <a:pPr lvl="1">
              <a:spcBef>
                <a:spcPts val="525"/>
              </a:spcBef>
            </a:pPr>
            <a:r>
              <a:rPr lang="da-DK" dirty="0"/>
              <a:t>Loven gør praksisplanlægningen til et myndighedsansvar ved at trække opgaven ud af samarbejdsudvalgene</a:t>
            </a:r>
          </a:p>
          <a:p>
            <a:pPr lvl="1" eaLnBrk="1" hangingPunct="1">
              <a:spcBef>
                <a:spcPts val="525"/>
              </a:spcBef>
            </a:pPr>
            <a:r>
              <a:rPr lang="da-DK" dirty="0"/>
              <a:t>Loven udvider praksisplaner til ikke kun at omfatte kapacitet/lægedækning, men også opgaver</a:t>
            </a:r>
          </a:p>
          <a:p>
            <a:pPr lvl="1" eaLnBrk="1" hangingPunct="1">
              <a:spcBef>
                <a:spcPts val="525"/>
              </a:spcBef>
            </a:pPr>
            <a:r>
              <a:rPr lang="da-DK" dirty="0"/>
              <a:t>Praksisplaner anskues som det central planlægningsværktøj mellem region, kommuner og almen praksis</a:t>
            </a:r>
          </a:p>
          <a:p>
            <a:pPr lvl="1" eaLnBrk="1" hangingPunct="1">
              <a:spcBef>
                <a:spcPts val="525"/>
              </a:spcBef>
            </a:pPr>
            <a:r>
              <a:rPr lang="da-DK" dirty="0"/>
              <a:t>Praksisplaner udtrykker lovens intention om at decentralisere en del af den centrale overenskomst</a:t>
            </a:r>
          </a:p>
          <a:p>
            <a:pPr lvl="1" eaLnBrk="1" hangingPunct="1">
              <a:spcBef>
                <a:spcPts val="525"/>
              </a:spcBef>
            </a:pPr>
            <a:r>
              <a:rPr lang="da-DK" dirty="0"/>
              <a:t>Medicin, tilgængelighed og sygebesøg er særlige vigtige emner at aftale løsninger for i </a:t>
            </a:r>
            <a:r>
              <a:rPr lang="da-DK" dirty="0" smtClean="0"/>
              <a:t>praksisplanerne</a:t>
            </a:r>
            <a:endParaRPr lang="da-DK" dirty="0"/>
          </a:p>
          <a:p>
            <a:pPr lvl="1" eaLnBrk="1" hangingPunct="1">
              <a:spcBef>
                <a:spcPts val="525"/>
              </a:spcBef>
            </a:pPr>
            <a:endParaRPr lang="da-DK" dirty="0"/>
          </a:p>
          <a:p>
            <a:pPr lvl="1" eaLnBrk="1" hangingPunct="1">
              <a:spcBef>
                <a:spcPts val="525"/>
              </a:spcBef>
            </a:pPr>
            <a:endParaRPr lang="da-DK" dirty="0"/>
          </a:p>
          <a:p>
            <a:pPr eaLnBrk="1" hangingPunct="1">
              <a:spcBef>
                <a:spcPts val="525"/>
              </a:spcBef>
            </a:pPr>
            <a:endParaRPr lang="da-DK" dirty="0"/>
          </a:p>
          <a:p>
            <a:pPr eaLnBrk="1" hangingPunct="1">
              <a:spcBef>
                <a:spcPts val="525"/>
              </a:spcBef>
            </a:pPr>
            <a:endParaRPr lang="da-DK" dirty="0"/>
          </a:p>
        </p:txBody>
      </p:sp>
      <p:sp>
        <p:nvSpPr>
          <p:cNvPr id="9220" name="Pladsholder til dato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393A342-B010-4A92-85AA-75248A770618}" type="datetime1">
              <a:rPr lang="da-DK" smtClean="0">
                <a:latin typeface="Arial" pitchFamily="34" charset="0"/>
              </a:rPr>
              <a:pPr/>
              <a:t>05-02-2014</a:t>
            </a:fld>
            <a:endParaRPr dirty="0" smtClean="0">
              <a:latin typeface="Arial" pitchFamily="34" charset="0"/>
            </a:endParaRPr>
          </a:p>
        </p:txBody>
      </p:sp>
      <p:sp>
        <p:nvSpPr>
          <p:cNvPr id="2" name="Pladsholder til billede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ladsholder til billede 2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5189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Praksisplanens formål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Praksisplanen skal medvirke til:</a:t>
            </a:r>
            <a:endParaRPr lang="da-DK" dirty="0"/>
          </a:p>
          <a:p>
            <a:r>
              <a:rPr lang="da-DK" dirty="0" smtClean="0"/>
              <a:t>At styrke almen praksis’ samarbejde med kommunerne og andre aktører omkring patientforløb, herunder sikring af sundhedsaftalernes gennemførelse på praksisområdet</a:t>
            </a:r>
          </a:p>
          <a:p>
            <a:r>
              <a:rPr lang="da-DK" dirty="0" smtClean="0"/>
              <a:t>Sammenhængen til regionerne</a:t>
            </a:r>
            <a:endParaRPr lang="da-DK" dirty="0"/>
          </a:p>
          <a:p>
            <a:r>
              <a:rPr lang="da-DK" dirty="0" smtClean="0"/>
              <a:t>Sikre den nødvendige kapacitet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2DE49-9800-4685-ACA2-A8B11C20F7A3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ladsholder til billede 5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894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indeholder praksisplanen?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Sammenfatte de opgaver som almen praksis er forpligtet til at udføre i henhold til sundhedsaftalen.</a:t>
            </a:r>
            <a:endParaRPr lang="da-DK" dirty="0"/>
          </a:p>
          <a:p>
            <a:r>
              <a:rPr lang="da-DK" dirty="0" smtClean="0"/>
              <a:t>Forslag til implementering af sundhedsaftalernes opgaver i almen praksis</a:t>
            </a:r>
            <a:endParaRPr lang="da-DK" dirty="0"/>
          </a:p>
          <a:p>
            <a:r>
              <a:rPr lang="da-DK" dirty="0" smtClean="0"/>
              <a:t>Beskrive eventuelle lokale aftaler mellem praksis og kommunerne</a:t>
            </a:r>
            <a:endParaRPr lang="da-DK" dirty="0"/>
          </a:p>
          <a:p>
            <a:r>
              <a:rPr lang="da-DK" dirty="0" smtClean="0"/>
              <a:t>Beskrive rammer for tilgængelighed fra og til øvrige samarbejdsparter vedr. konkrete patientforløb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2DE49-9800-4685-ACA2-A8B11C20F7A3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ladsholder til billede 5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369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Ressourser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Udmøntningen af praksisplan vedr. opgaver, der ligger uden for overenskomsten, er afhængig af en underliggende </a:t>
            </a:r>
            <a:r>
              <a:rPr lang="da-DK" dirty="0" smtClean="0"/>
              <a:t>aftale</a:t>
            </a:r>
            <a:endParaRPr lang="da-DK" dirty="0"/>
          </a:p>
          <a:p>
            <a:r>
              <a:rPr lang="da-DK" dirty="0"/>
              <a:t>Hvor skal denne aftale forhandles henne</a:t>
            </a:r>
            <a:r>
              <a:rPr lang="da-DK" dirty="0" smtClean="0"/>
              <a:t>?</a:t>
            </a:r>
            <a:endParaRPr lang="da-DK" dirty="0"/>
          </a:p>
          <a:p>
            <a:r>
              <a:rPr lang="da-DK" dirty="0"/>
              <a:t>Hvilken økonomi er til rådighed?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2DE49-9800-4685-ACA2-A8B11C20F7A3}" type="datetime1">
              <a:rPr lang="da-DK" smtClean="0"/>
              <a:pPr>
                <a:defRPr/>
              </a:pPr>
              <a:t>05-02-2014</a:t>
            </a:fld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ladsholder til billede 5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8142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 smtClean="0"/>
              <a:t>Tre vigtigste pointer i KL’s udspil ”Det Nære Sundhedsvæsen”</a:t>
            </a:r>
            <a:endParaRPr lang="da-DK" sz="28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42400" y="3159376"/>
            <a:ext cx="6624000" cy="3654000"/>
          </a:xfrm>
        </p:spPr>
        <p:txBody>
          <a:bodyPr/>
          <a:lstStyle/>
          <a:p>
            <a:r>
              <a:rPr lang="da-DK" dirty="0"/>
              <a:t>Flere opgaver skal løses i det nære sundhedsvæsen – forebyggelse fremfor indlæggelse</a:t>
            </a:r>
          </a:p>
          <a:p>
            <a:r>
              <a:rPr lang="da-DK" dirty="0"/>
              <a:t>Styrket fokus på den patientrettede og rehabiliterende indsats</a:t>
            </a:r>
          </a:p>
          <a:p>
            <a:r>
              <a:rPr lang="da-DK" dirty="0"/>
              <a:t>En styrket kommunal </a:t>
            </a:r>
            <a:r>
              <a:rPr lang="da-DK" dirty="0" smtClean="0"/>
              <a:t>indsats forudsætter samarbejde og kvalitet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ladsholder til billede 4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9061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 smtClean="0"/>
              <a:t>”Mere borger mindre patient” - Regeringen følger KL 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42400" y="2943352"/>
            <a:ext cx="6624000" cy="3654000"/>
          </a:xfrm>
        </p:spPr>
        <p:txBody>
          <a:bodyPr/>
          <a:lstStyle/>
          <a:p>
            <a:r>
              <a:rPr lang="da-DK" dirty="0" smtClean="0"/>
              <a:t>Borgeren skal behandles og plejes i nærmiljøet hvis muligt og helst undgå at skulle på sygehus</a:t>
            </a:r>
          </a:p>
          <a:p>
            <a:r>
              <a:rPr lang="da-DK" dirty="0" smtClean="0"/>
              <a:t>Kommunerne skal have bedre adgang til lægelig bistand fra almen praksis</a:t>
            </a:r>
          </a:p>
          <a:p>
            <a:r>
              <a:rPr lang="da-DK" dirty="0" smtClean="0"/>
              <a:t>Kvalitet og kompetencer </a:t>
            </a:r>
            <a:r>
              <a:rPr lang="da-DK" dirty="0"/>
              <a:t>i den kommunale indsats 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ladsholder til billede 4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795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Økonomiaftalerne 2013 og 2014	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2013 – Løft til den kommunale sundhedsindsats på 300 mio. kr. Fokus på patientrettede indsatser med henblik på forebyggelse af indlæggelser</a:t>
            </a:r>
          </a:p>
          <a:p>
            <a:endParaRPr lang="da-DK" dirty="0" smtClean="0"/>
          </a:p>
          <a:p>
            <a:r>
              <a:rPr lang="da-DK" dirty="0" smtClean="0"/>
              <a:t>2014 – Løft af den kommunale sundhedsindsats på yderligere 300 mio. kr. Fokus på samarbejde med øvrige parter i sundhedsvæsenet.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05-02-2014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ladsholder til billede 7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7429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Kommunernes løft i 2013 og 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2013 – kommunerne budgetterer med et løft på 270 mio. kr. på sundhedsområdet, svarende til en vækst på 3,9 pct. (ekskl. medfinansiering)</a:t>
            </a:r>
          </a:p>
          <a:p>
            <a:r>
              <a:rPr lang="da-DK" dirty="0" smtClean="0"/>
              <a:t>2014 – kommunerne budgetterer med et løft på 311 mio. kr. på sundhedsområdet, svarende til en vækst på 4,1 pct. (ekskl. medfinansiering)</a:t>
            </a:r>
            <a:endParaRPr lang="da-DK" dirty="0"/>
          </a:p>
          <a:p>
            <a:r>
              <a:rPr lang="da-DK" dirty="0" smtClean="0"/>
              <a:t>2014 - budgetindberetningen viser, at kommunerne prioriterer nye midler til rehabiliterings- og sundhedsindsatser rettet mod ældre og kronikere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05-02-2014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ladsholder til billede 7"/>
          <p:cNvSpPr>
            <a:spLocks noGrp="1"/>
          </p:cNvSpPr>
          <p:nvPr>
            <p:ph type="pic" sz="quarter" idx="18"/>
          </p:nvPr>
        </p:nvSpPr>
        <p:spPr>
          <a:xfrm rot="20820000">
            <a:off x="500378" y="5772990"/>
            <a:ext cx="8676000" cy="0"/>
          </a:xfrm>
        </p:spPr>
      </p:sp>
    </p:spTree>
    <p:extLst>
      <p:ext uri="{BB962C8B-B14F-4D97-AF65-F5344CB8AC3E}">
        <p14:creationId xmlns:p14="http://schemas.microsoft.com/office/powerpoint/2010/main" val="1093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Planlagt løft af sundhedsindsats i 2014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C86B4-6914-455E-9E97-52AF3821FD7D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781D9-8F8F-4B10-9E7A-CD725C92131A}" type="slidenum">
              <a:rPr lang="da-DK" smtClean="0"/>
              <a:pPr>
                <a:defRPr/>
              </a:pPr>
              <a:t>6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7"/>
          </p:nvPr>
        </p:nvSpPr>
        <p:spPr/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98446579"/>
              </p:ext>
            </p:extLst>
          </p:nvPr>
        </p:nvGraphicFramePr>
        <p:xfrm>
          <a:off x="1403648" y="2636912"/>
          <a:ext cx="6696744" cy="367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505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2400" y="908720"/>
            <a:ext cx="7455600" cy="792000"/>
          </a:xfrm>
        </p:spPr>
        <p:txBody>
          <a:bodyPr/>
          <a:lstStyle/>
          <a:p>
            <a:r>
              <a:rPr lang="da-DK" dirty="0" smtClean="0"/>
              <a:t>Sundhedsaftaler og Sundhedskoordinationsudvalg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Blev introduceret med reformen i 2007 inspireret af gode erfaringer med tidligere samarbejdsaftaler på ældreområdet</a:t>
            </a:r>
          </a:p>
          <a:p>
            <a:r>
              <a:rPr lang="da-DK" dirty="0" smtClean="0"/>
              <a:t>Formålet er at understøtte sammenhængende forløb på tværs af myndigheder, understøtte kvaliteten og den effektive ressourceudnyttelse</a:t>
            </a:r>
          </a:p>
          <a:p>
            <a:r>
              <a:rPr lang="da-DK" dirty="0" smtClean="0"/>
              <a:t>5 medlemmer udpeget af KKR i regionen</a:t>
            </a:r>
          </a:p>
          <a:p>
            <a:r>
              <a:rPr lang="da-DK" dirty="0" smtClean="0"/>
              <a:t>Næste sundhedsaftale 2015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F1058-ECC7-4915-9606-07C5A19CF49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62B3-44A3-438B-BFA8-182113035C79}" type="slidenum">
              <a:rPr lang="da-DK" smtClean="0"/>
              <a:pPr>
                <a:defRPr/>
              </a:pPr>
              <a:t>7</a:t>
            </a:fld>
            <a:endParaRPr lang="da-DK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ladsholder til billede 7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0151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nye rammer?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Evalueringen af kommunalreformen fra marts 2013 konkluderede, at der var behov for at styrke sundhedsaftalerne </a:t>
            </a:r>
          </a:p>
          <a:p>
            <a:r>
              <a:rPr lang="da-DK" dirty="0" smtClean="0"/>
              <a:t>Almen </a:t>
            </a:r>
            <a:r>
              <a:rPr lang="da-DK" dirty="0"/>
              <a:t>praksis skal i højere grad integreres i det samlede sundhedsvæsen og forpligtes ift. sundhedsaftalerne</a:t>
            </a:r>
          </a:p>
          <a:p>
            <a:r>
              <a:rPr lang="da-DK" dirty="0"/>
              <a:t>Det tværgående samarbejde mellem regioner, kommuner og almen praksis skal styrkes fx ved at arbejde med integrerede løsninger</a:t>
            </a:r>
          </a:p>
          <a:p>
            <a:r>
              <a:rPr lang="da-DK" dirty="0"/>
              <a:t>Der er behov for større fleksibilitet ift. at kunne trække på hinandens kompetencer på tværs af sundhedsvæsenet</a:t>
            </a:r>
          </a:p>
          <a:p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F1058-ECC7-4915-9606-07C5A19CF49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62B3-44A3-438B-BFA8-182113035C79}" type="slidenum">
              <a:rPr lang="da-DK" smtClean="0"/>
              <a:pPr>
                <a:defRPr/>
              </a:pPr>
              <a:t>8</a:t>
            </a:fld>
            <a:endParaRPr lang="da-DK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ladsholder til billede 7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4210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 nye sundhedsaftaler (I)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En sundhedsaftale i hver region</a:t>
            </a:r>
          </a:p>
          <a:p>
            <a:r>
              <a:rPr lang="da-DK" dirty="0" smtClean="0"/>
              <a:t>Styrket fokus på behovet for en kort </a:t>
            </a:r>
            <a:r>
              <a:rPr lang="da-DK" b="1" dirty="0" smtClean="0"/>
              <a:t>politisk</a:t>
            </a:r>
            <a:r>
              <a:rPr lang="da-DK" dirty="0" smtClean="0"/>
              <a:t> aftale</a:t>
            </a:r>
          </a:p>
          <a:p>
            <a:r>
              <a:rPr lang="da-DK" dirty="0"/>
              <a:t>Der skal opstilles </a:t>
            </a:r>
            <a:r>
              <a:rPr lang="da-DK" dirty="0" smtClean="0"/>
              <a:t>få fælles konkrete målsætninger </a:t>
            </a:r>
            <a:r>
              <a:rPr lang="da-DK" dirty="0"/>
              <a:t>for udviklingen af </a:t>
            </a:r>
            <a:r>
              <a:rPr lang="da-DK" dirty="0" smtClean="0"/>
              <a:t>sundhedsområdet</a:t>
            </a:r>
            <a:endParaRPr lang="da-DK" dirty="0"/>
          </a:p>
          <a:p>
            <a:r>
              <a:rPr lang="da-DK" dirty="0" smtClean="0"/>
              <a:t>Almen praksis forpligtes via praksisplanen</a:t>
            </a:r>
          </a:p>
          <a:p>
            <a:r>
              <a:rPr lang="da-DK" dirty="0" smtClean="0"/>
              <a:t>Nye obligatoriske indsatsområder: Forebyggelse, behandling og pleje, rehabilitering herunder genoptræning og sundheds-it og digitale arbejdsgange</a:t>
            </a:r>
          </a:p>
          <a:p>
            <a:r>
              <a:rPr lang="da-DK" dirty="0" smtClean="0"/>
              <a:t>Ligestilling af psykiatri og somatik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F1058-ECC7-4915-9606-07C5A19CF494}" type="datetime1">
              <a:rPr lang="da-DK" smtClean="0"/>
              <a:t>05-02-2014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62B3-44A3-438B-BFA8-182113035C79}" type="slidenum">
              <a:rPr lang="da-DK" smtClean="0"/>
              <a:pPr>
                <a:defRPr/>
              </a:pPr>
              <a:t>9</a:t>
            </a:fld>
            <a:endParaRPr lang="da-DK" dirty="0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ladsholder til billede 7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1168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 Præsentation">
  <a:themeElements>
    <a:clrScheme name="Brugerdefineret 3">
      <a:dk1>
        <a:srgbClr val="03001E"/>
      </a:dk1>
      <a:lt1>
        <a:srgbClr val="FFFFFF"/>
      </a:lt1>
      <a:dk2>
        <a:srgbClr val="18305A"/>
      </a:dk2>
      <a:lt2>
        <a:srgbClr val="FFFFFF"/>
      </a:lt2>
      <a:accent1>
        <a:srgbClr val="74AC3F"/>
      </a:accent1>
      <a:accent2>
        <a:srgbClr val="0097D7"/>
      </a:accent2>
      <a:accent3>
        <a:srgbClr val="594E97"/>
      </a:accent3>
      <a:accent4>
        <a:srgbClr val="C30079"/>
      </a:accent4>
      <a:accent5>
        <a:srgbClr val="BA0615"/>
      </a:accent5>
      <a:accent6>
        <a:srgbClr val="CF6519"/>
      </a:accent6>
      <a:hlink>
        <a:srgbClr val="0097D7"/>
      </a:hlink>
      <a:folHlink>
        <a:srgbClr val="594E97"/>
      </a:folHlink>
    </a:clrScheme>
    <a:fontScheme name="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0000" tIns="90000" rIns="90000" bIns="90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solidFill>
          <a:schemeClr val="tx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E8F07887AC07404FB3A919193E2135EF" ma:contentTypeVersion="1" ma:contentTypeDescription="GetOrganized dokument" ma:contentTypeScope="" ma:versionID="549a52b79c9cdf2bcf2a89dc12dd356d">
  <xsd:schema xmlns:xsd="http://www.w3.org/2001/XMLSchema" xmlns:xs="http://www.w3.org/2001/XMLSchema" xmlns:p="http://schemas.microsoft.com/office/2006/metadata/properties" xmlns:ns1="http://schemas.microsoft.com/sharepoint/v3" xmlns:ns2="4ec88f6e-8b4a-414a-be71-d9e77a7d5757" targetNamespace="http://schemas.microsoft.com/office/2006/metadata/properties" ma:root="true" ma:fieldsID="54a2d52242ccd5987a3d81d46ba8e841" ns1:_="" ns2:_="">
    <xsd:import namespace="http://schemas.microsoft.com/sharepoint/v3"/>
    <xsd:import namespace="4ec88f6e-8b4a-414a-be71-d9e77a7d5757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DocumentDescription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gendaStatusIc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CCMMeetingCaseId" minOccurs="0"/>
                <xsd:element ref="ns2:CCMMeetingCaseInstanceId" minOccurs="0"/>
                <xsd:element ref="ns2:CCMAgendaItemId" minOccurs="0"/>
                <xsd:element ref="ns1:CCMTemplate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14" nillable="true" ma:displayName="Sags ID" ma:default="Tildeler" ma:internalName="CaseID" ma:readOnly="true">
      <xsd:simpleType>
        <xsd:restriction base="dms:Text"/>
      </xsd:simpleType>
    </xsd:element>
    <xsd:element name="DocID" ma:index="15" nillable="true" ma:displayName="Dok ID" ma:default="Tildeler" ma:internalName="DocID" ma:readOnly="true">
      <xsd:simpleType>
        <xsd:restriction base="dms:Text"/>
      </xsd:simpleType>
    </xsd:element>
    <xsd:element name="Finalized" ma:index="16" nillable="true" ma:displayName="Endeligt" ma:default="False" ma:internalName="Finalized" ma:readOnly="true">
      <xsd:simpleType>
        <xsd:restriction base="dms:Boolean"/>
      </xsd:simpleType>
    </xsd:element>
    <xsd:element name="Related" ma:index="1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0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21" nillable="true" ma:displayName="Skabelon navn" ma:internalName="CCMTemplateName" ma:readOnly="true">
      <xsd:simpleType>
        <xsd:restriction base="dms:Text"/>
      </xsd:simpleType>
    </xsd:element>
    <xsd:element name="CCMTemplateVersion" ma:index="22" nillable="true" ma:displayName="Skabelon version" ma:internalName="CCMTemplateVersion" ma:readOnly="true">
      <xsd:simpleType>
        <xsd:restriction base="dms:Text"/>
      </xsd:simpleType>
    </xsd:element>
    <xsd:element name="CCMSystemID" ma:index="23" nillable="true" ma:displayName="CCMSystemID" ma:hidden="true" ma:internalName="CCMSystemID" ma:readOnly="true">
      <xsd:simpleType>
        <xsd:restriction base="dms:Text"/>
      </xsd:simpleType>
    </xsd:element>
    <xsd:element name="WasEncrypted" ma:index="24" nillable="true" ma:displayName="Krypteret" ma:default="False" ma:internalName="WasEncrypted" ma:readOnly="true">
      <xsd:simpleType>
        <xsd:restriction base="dms:Boolean"/>
      </xsd:simpleType>
    </xsd:element>
    <xsd:element name="WasSigned" ma:index="25" nillable="true" ma:displayName="Signeret" ma:default="False" ma:internalName="WasSigned" ma:readOnly="true">
      <xsd:simpleType>
        <xsd:restriction base="dms:Boolean"/>
      </xsd:simpleType>
    </xsd:element>
    <xsd:element name="MailHasAttachments" ma:index="26" nillable="true" ma:displayName="E-mail har vedhæftede filer" ma:default="False" ma:internalName="MailHasAttachments" ma:readOnly="true">
      <xsd:simpleType>
        <xsd:restriction base="dms:Boolean"/>
      </xsd:simpleType>
    </xsd:element>
    <xsd:element name="CCMTemplateID" ma:index="31" nillable="true" ma:displayName="CCMTemplateID" ma:decimals="0" ma:default="0" ma:hidden="true" ma:internalName="CCMTemplateID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c88f6e-8b4a-414a-be71-d9e77a7d5757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default="Notat" ma:format="Dropdown" ma:internalName="Dokumenttype">
      <xsd:simpleType>
        <xsd:restriction base="dms:Choice">
          <xsd:enumeration value="Administrativ information"/>
          <xsd:enumeration value="Almindeligt brev"/>
          <xsd:enumeration value="Andet dokument"/>
          <xsd:enumeration value="Borgmesterbrev"/>
          <xsd:enumeration value="Budgetvejledning"/>
          <xsd:enumeration value="Centralt modtaget post"/>
          <xsd:enumeration value="Dagsorden"/>
          <xsd:enumeration value="Fremstilling"/>
          <xsd:enumeration value="Høringssvar"/>
          <xsd:enumeration value="Kontrakt"/>
          <xsd:enumeration value="Notat"/>
          <xsd:enumeration value="Nyhedsbrev"/>
          <xsd:enumeration value="Presseberedskab"/>
          <xsd:enumeration value="Pressemeddelelse"/>
          <xsd:enumeration value="Referat"/>
          <xsd:enumeration value="Tale"/>
          <xsd:enumeration value="Temadrøftelse"/>
        </xsd:restriction>
      </xsd:simpleType>
    </xsd:element>
    <xsd:element name="DocumentDescription" ma:index="3" nillable="true" ma:displayName="Beskrivelse" ma:internalName="DocumentDescription">
      <xsd:simpleType>
        <xsd:restriction base="dms:Note">
          <xsd:maxLength value="255"/>
        </xsd:restriction>
      </xsd:simpleType>
    </xsd:element>
    <xsd:element name="CCMAgendaDocumentStatus" ma:index="4" nillable="true" ma:displayName="Status  for manche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5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6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7" nillable="true" ma:displayName="Ikon for dagsordensstatus" ma:internalName="AgendaStatusIcon">
      <xsd:simpleType>
        <xsd:restriction base="dms:Unknown"/>
      </xsd:simpleType>
    </xsd:element>
    <xsd:element name="CCMMeetingCaseId" ma:index="2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2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29" nillable="true" ma:displayName="CCMAgendaItemId" ma:decimals="0" ma:hidden="true" ma:internalName="CCMAgendaItem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seID xmlns="http://schemas.microsoft.com/sharepoint/v3">SAG-2014-00857</CaseID>
    <CCMTemplateName xmlns="http://schemas.microsoft.com/sharepoint/v3" xsi:nil="true"/>
    <CCMSystemID xmlns="http://schemas.microsoft.com/sharepoint/v3">ca7dc1c5-fc98-48bd-8345-b1ffede9fa82</CCMSystemID>
    <DocID xmlns="http://schemas.microsoft.com/sharepoint/v3">1810300</DocID>
    <CCMTemplateVersion xmlns="http://schemas.microsoft.com/sharepoint/v3" xsi:nil="true"/>
    <LocalAttachment xmlns="http://schemas.microsoft.com/sharepoint/v3">false</LocalAttachment>
    <RegistrationDate xmlns="http://schemas.microsoft.com/sharepoint/v3" xsi:nil="true"/>
    <CaseRecordNumber xmlns="http://schemas.microsoft.com/sharepoint/v3">0</CaseRecordNumber>
    <Related xmlns="http://schemas.microsoft.com/sharepoint/v3">false</Related>
    <Finalized xmlns="http://schemas.microsoft.com/sharepoint/v3">false</Finalized>
    <CCMTemplateID xmlns="http://schemas.microsoft.com/sharepoint/v3">0</CCMTemplateID>
    <Dokumenttype xmlns="4ec88f6e-8b4a-414a-be71-d9e77a7d5757">Andet dokument</Dokumenttype>
    <CCMAgendaDocumentStatus xmlns="4ec88f6e-8b4a-414a-be71-d9e77a7d5757" xsi:nil="true"/>
    <DocumentDescription xmlns="4ec88f6e-8b4a-414a-be71-d9e77a7d5757" xsi:nil="true"/>
    <CCMMeetingCaseLink xmlns="4ec88f6e-8b4a-414a-be71-d9e77a7d5757">
      <Url xsi:nil="true"/>
      <Description xsi:nil="true"/>
    </CCMMeetingCaseLink>
    <CCMAgendaItemId xmlns="4ec88f6e-8b4a-414a-be71-d9e77a7d5757" xsi:nil="true"/>
    <CCMMeetingCaseInstanceId xmlns="4ec88f6e-8b4a-414a-be71-d9e77a7d5757" xsi:nil="true"/>
    <CCMMeetingCaseId xmlns="4ec88f6e-8b4a-414a-be71-d9e77a7d5757" xsi:nil="true"/>
    <CCMAgendaStatus xmlns="4ec88f6e-8b4a-414a-be71-d9e77a7d5757" xsi:nil="true"/>
    <AgendaStatusIcon xmlns="4ec88f6e-8b4a-414a-be71-d9e77a7d5757" xsi:nil="true"/>
  </documentManagement>
</p:properties>
</file>

<file path=customXml/itemProps1.xml><?xml version="1.0" encoding="utf-8"?>
<ds:datastoreItem xmlns:ds="http://schemas.openxmlformats.org/officeDocument/2006/customXml" ds:itemID="{154BF727-D93F-4ADE-9435-D0DF1232B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c88f6e-8b4a-414a-be71-d9e77a7d5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5C20B8-4E5E-48B6-B18E-028539EC7B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C7D504-E675-42A1-9D18-CE8C4101D71F}">
  <ds:schemaRefs>
    <ds:schemaRef ds:uri="http://www.w3.org/XML/1998/namespace"/>
    <ds:schemaRef ds:uri="4ec88f6e-8b4a-414a-be71-d9e77a7d5757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787</Words>
  <Application>Microsoft Office PowerPoint</Application>
  <PresentationFormat>Skærmshow (4:3)</PresentationFormat>
  <Paragraphs>106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KL Præsentation</vt:lpstr>
      <vt:lpstr>Optakt til samarbejdet om sundhedsaftaler og praksisplan 2014</vt:lpstr>
      <vt:lpstr>Tre vigtigste pointer i KL’s udspil ”Det Nære Sundhedsvæsen”</vt:lpstr>
      <vt:lpstr>”Mere borger mindre patient” - Regeringen følger KL </vt:lpstr>
      <vt:lpstr>Økonomiaftalerne 2013 og 2014 </vt:lpstr>
      <vt:lpstr>Kommunernes løft i 2013 og 2014</vt:lpstr>
      <vt:lpstr>Planlagt løft af sundhedsindsats i 2014</vt:lpstr>
      <vt:lpstr>Sundhedsaftaler og Sundhedskoordinationsudvalg</vt:lpstr>
      <vt:lpstr>Hvorfor nye rammer? </vt:lpstr>
      <vt:lpstr>De nye sundhedsaftaler (I)</vt:lpstr>
      <vt:lpstr>De nye sundhedsaftaler (II)</vt:lpstr>
      <vt:lpstr>Hvad betyder den nye ramme for kommunerne?</vt:lpstr>
      <vt:lpstr>Ændringer i  sundhedsloven</vt:lpstr>
      <vt:lpstr>Praksisplanens formål</vt:lpstr>
      <vt:lpstr>Hvad indeholder praksisplanen?</vt:lpstr>
      <vt:lpstr>Ressourser</vt:lpstr>
    </vt:vector>
  </TitlesOfParts>
  <Company>Optimentor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Temamøde i KKR-Norddjylland</dc:title>
  <dc:creator>Hans Hoffmann</dc:creator>
  <cp:lastModifiedBy>Line Rohde Olsen</cp:lastModifiedBy>
  <cp:revision>34</cp:revision>
  <dcterms:created xsi:type="dcterms:W3CDTF">2013-02-01T14:19:15Z</dcterms:created>
  <dcterms:modified xsi:type="dcterms:W3CDTF">2014-02-05T19:48:52Z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0x010100AC085CFC53BC46CEA2EADE194AD9D48200E8F07887AC07404FB3A919193E2135EF</vt:lpwstr>
  </property>
  <property fmtid="{D5CDD505-2E9C-101B-9397-08002B2CF9AE}" pid="3" name="CCMEventContext">
    <vt:lpwstr>1033acb3-45ca-4d3c-8d6b-c7b5e66c921b</vt:lpwstr>
  </property>
  <property fmtid="{D5CDD505-2E9C-101B-9397-08002B2CF9AE}" pid="4" name="CCMSystem">
    <vt:lpwstr> </vt:lpwstr>
  </property>
</Properties>
</file>