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3"/>
  </p:notesMasterIdLst>
  <p:handoutMasterIdLst>
    <p:handoutMasterId r:id="rId24"/>
  </p:handoutMasterIdLst>
  <p:sldIdLst>
    <p:sldId id="1475" r:id="rId2"/>
    <p:sldId id="1683" r:id="rId3"/>
    <p:sldId id="1692" r:id="rId4"/>
    <p:sldId id="1654" r:id="rId5"/>
    <p:sldId id="1675" r:id="rId6"/>
    <p:sldId id="1689" r:id="rId7"/>
    <p:sldId id="1652" r:id="rId8"/>
    <p:sldId id="1676" r:id="rId9"/>
    <p:sldId id="1653" r:id="rId10"/>
    <p:sldId id="1659" r:id="rId11"/>
    <p:sldId id="1690" r:id="rId12"/>
    <p:sldId id="1662" r:id="rId13"/>
    <p:sldId id="1680" r:id="rId14"/>
    <p:sldId id="1660" r:id="rId15"/>
    <p:sldId id="1693" r:id="rId16"/>
    <p:sldId id="1682" r:id="rId17"/>
    <p:sldId id="1681" r:id="rId18"/>
    <p:sldId id="1656" r:id="rId19"/>
    <p:sldId id="1667" r:id="rId20"/>
    <p:sldId id="1694" r:id="rId21"/>
    <p:sldId id="1679" r:id="rId22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99"/>
    <a:srgbClr val="FF3300"/>
    <a:srgbClr val="009900"/>
    <a:srgbClr val="FFFF00"/>
    <a:srgbClr val="CC00FF"/>
    <a:srgbClr val="FFFFCC"/>
    <a:srgbClr val="6699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523" autoAdjust="0"/>
  </p:normalViewPr>
  <p:slideViewPr>
    <p:cSldViewPr>
      <p:cViewPr>
        <p:scale>
          <a:sx n="60" d="100"/>
          <a:sy n="60" d="100"/>
        </p:scale>
        <p:origin x="-1782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758" y="-102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400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1" y="0"/>
            <a:ext cx="2946400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66265"/>
            <a:ext cx="29464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1" y="9466265"/>
            <a:ext cx="29464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105CFE7-30E0-4493-9CF5-9584E652556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1566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400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1" y="0"/>
            <a:ext cx="2946400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76288"/>
            <a:ext cx="4967288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32339"/>
            <a:ext cx="4987925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teksttypografien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66265"/>
            <a:ext cx="29464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1" y="9466265"/>
            <a:ext cx="29464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ECC1F89-47FD-476F-B85C-05F27FE2F28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7493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666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475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345238" y="498475"/>
            <a:ext cx="1731962" cy="53689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149350" y="498475"/>
            <a:ext cx="5043488" cy="53689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274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ét indholdsobjek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9350" y="498475"/>
            <a:ext cx="6927850" cy="9144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149350" y="2667000"/>
            <a:ext cx="3387725" cy="32004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2"/>
          </p:nvPr>
        </p:nvSpPr>
        <p:spPr>
          <a:xfrm>
            <a:off x="4689475" y="2667000"/>
            <a:ext cx="3387725" cy="15240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3"/>
          </p:nvPr>
        </p:nvSpPr>
        <p:spPr>
          <a:xfrm>
            <a:off x="4689475" y="4343400"/>
            <a:ext cx="3387725" cy="15240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0207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og fire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1149350" y="498475"/>
            <a:ext cx="6927850" cy="9144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>
          <a:xfrm>
            <a:off x="1149350" y="2667000"/>
            <a:ext cx="3387725" cy="15240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2"/>
          </p:nvPr>
        </p:nvSpPr>
        <p:spPr>
          <a:xfrm>
            <a:off x="4689475" y="2667000"/>
            <a:ext cx="3387725" cy="15240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3"/>
          </p:nvPr>
        </p:nvSpPr>
        <p:spPr>
          <a:xfrm>
            <a:off x="1149350" y="4343400"/>
            <a:ext cx="3387725" cy="15240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89475" y="4343400"/>
            <a:ext cx="3387725" cy="15240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5000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/>
          </p:nvPr>
        </p:nvSpPr>
        <p:spPr>
          <a:xfrm>
            <a:off x="1149350" y="498475"/>
            <a:ext cx="6927850" cy="5368925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6540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9350" y="498475"/>
            <a:ext cx="6927850" cy="9144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abel 2"/>
          <p:cNvSpPr>
            <a:spLocks noGrp="1"/>
          </p:cNvSpPr>
          <p:nvPr>
            <p:ph type="tbl" idx="1"/>
          </p:nvPr>
        </p:nvSpPr>
        <p:spPr>
          <a:xfrm>
            <a:off x="1149350" y="2667000"/>
            <a:ext cx="6927850" cy="3200400"/>
          </a:xfrm>
        </p:spPr>
        <p:txBody>
          <a:bodyPr/>
          <a:lstStyle/>
          <a:p>
            <a:pPr lvl="0"/>
            <a:endParaRPr lang="da-DK" noProof="0" smtClean="0"/>
          </a:p>
        </p:txBody>
      </p:sp>
    </p:spTree>
    <p:extLst>
      <p:ext uri="{BB962C8B-B14F-4D97-AF65-F5344CB8AC3E}">
        <p14:creationId xmlns:p14="http://schemas.microsoft.com/office/powerpoint/2010/main" val="406045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el, tekst og clipart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3612" y="1524000"/>
            <a:ext cx="7105650" cy="9144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sz="half" idx="1"/>
          </p:nvPr>
        </p:nvSpPr>
        <p:spPr>
          <a:xfrm>
            <a:off x="1053612" y="2667000"/>
            <a:ext cx="3481754" cy="32004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multimedieklip 3"/>
          <p:cNvSpPr>
            <a:spLocks noGrp="1"/>
          </p:cNvSpPr>
          <p:nvPr>
            <p:ph type="clipArt" sz="half" idx="2"/>
          </p:nvPr>
        </p:nvSpPr>
        <p:spPr>
          <a:xfrm>
            <a:off x="4676043" y="2667000"/>
            <a:ext cx="3483219" cy="3200400"/>
          </a:xfr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8785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pic>
        <p:nvPicPr>
          <p:cNvPr id="4" name="Bille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6219955"/>
            <a:ext cx="3146301" cy="52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033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22696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149350" y="2667000"/>
            <a:ext cx="3387725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89475" y="2667000"/>
            <a:ext cx="3387725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3023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086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6222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439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854481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12603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49350" y="498475"/>
            <a:ext cx="69278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smtClean="0"/>
              <a:t>Klik for at redigere </a:t>
            </a:r>
            <a:br>
              <a:rPr lang="da-DK" dirty="0" smtClean="0"/>
            </a:br>
            <a:r>
              <a:rPr lang="da-DK" dirty="0" smtClean="0"/>
              <a:t>titeltypografien i masteren</a:t>
            </a:r>
            <a:endParaRPr lang="en-US" dirty="0" smtClean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9350" y="2667000"/>
            <a:ext cx="692785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teksttypografien i masteren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667000" y="1600200"/>
            <a:ext cx="647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87" r:id="rId1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ahoma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9350" y="2802632"/>
            <a:ext cx="6927850" cy="914400"/>
          </a:xfrm>
        </p:spPr>
        <p:txBody>
          <a:bodyPr/>
          <a:lstStyle/>
          <a:p>
            <a:pPr algn="ctr"/>
            <a:r>
              <a:rPr lang="da-DK" sz="3200" dirty="0" smtClean="0"/>
              <a:t>Politisk temamøde om </a:t>
            </a:r>
            <a:br>
              <a:rPr lang="da-DK" sz="3200" dirty="0" smtClean="0"/>
            </a:br>
            <a:r>
              <a:rPr lang="da-DK" sz="3200" dirty="0" smtClean="0"/>
              <a:t>Kommunal </a:t>
            </a:r>
            <a:r>
              <a:rPr lang="da-DK" sz="3200" dirty="0" smtClean="0"/>
              <a:t>S</a:t>
            </a:r>
            <a:r>
              <a:rPr lang="da-DK" sz="3200" dirty="0" smtClean="0"/>
              <a:t>undhed</a:t>
            </a:r>
            <a:br>
              <a:rPr lang="da-DK" sz="3200" dirty="0" smtClean="0"/>
            </a:br>
            <a:r>
              <a:rPr lang="da-DK" sz="3200" dirty="0" smtClean="0"/>
              <a:t/>
            </a:r>
            <a:br>
              <a:rPr lang="da-DK" sz="3200" dirty="0" smtClean="0"/>
            </a:br>
            <a:r>
              <a:rPr lang="da-DK" sz="3200" dirty="0" smtClean="0"/>
              <a:t>KKR Nordjylland</a:t>
            </a:r>
            <a:r>
              <a:rPr lang="da-DK" sz="2800" dirty="0" smtClean="0">
                <a:solidFill>
                  <a:schemeClr val="accent6"/>
                </a:solidFill>
              </a:rPr>
              <a:t/>
            </a:r>
            <a:br>
              <a:rPr lang="da-DK" sz="2800" dirty="0" smtClean="0">
                <a:solidFill>
                  <a:schemeClr val="accent6"/>
                </a:solidFill>
              </a:rPr>
            </a:br>
            <a:r>
              <a:rPr lang="da-DK" sz="2800" dirty="0" smtClean="0">
                <a:solidFill>
                  <a:schemeClr val="accent6"/>
                </a:solidFill>
              </a:rPr>
              <a:t/>
            </a:r>
            <a:br>
              <a:rPr lang="da-DK" sz="2800" dirty="0" smtClean="0">
                <a:solidFill>
                  <a:schemeClr val="accent6"/>
                </a:solidFill>
              </a:rPr>
            </a:br>
            <a:r>
              <a:rPr lang="da-DK" sz="2800" dirty="0" smtClean="0">
                <a:solidFill>
                  <a:schemeClr val="accent6"/>
                </a:solidFill>
              </a:rPr>
              <a:t>6. februar 2014</a:t>
            </a:r>
            <a:br>
              <a:rPr lang="da-DK" sz="2800" dirty="0" smtClean="0">
                <a:solidFill>
                  <a:schemeClr val="accent6"/>
                </a:solidFill>
              </a:rPr>
            </a:br>
            <a:r>
              <a:rPr lang="da-DK" sz="3200" dirty="0" smtClean="0">
                <a:solidFill>
                  <a:schemeClr val="accent6"/>
                </a:solidFill>
              </a:rPr>
              <a:t/>
            </a:r>
            <a:br>
              <a:rPr lang="da-DK" sz="3200" dirty="0" smtClean="0">
                <a:solidFill>
                  <a:schemeClr val="accent6"/>
                </a:solidFill>
              </a:rPr>
            </a:br>
            <a:r>
              <a:rPr lang="da-DK" sz="3200" dirty="0" smtClean="0">
                <a:solidFill>
                  <a:schemeClr val="accent6"/>
                </a:solidFill>
              </a:rPr>
              <a:t>Hvad er kommunernes største udfordringer på sundhedsområdet?</a:t>
            </a:r>
            <a:br>
              <a:rPr lang="da-DK" sz="3200" dirty="0" smtClean="0">
                <a:solidFill>
                  <a:schemeClr val="accent6"/>
                </a:solidFill>
              </a:rPr>
            </a:br>
            <a:r>
              <a:rPr lang="da-DK" sz="3200" dirty="0" smtClean="0">
                <a:solidFill>
                  <a:schemeClr val="accent6"/>
                </a:solidFill>
              </a:rPr>
              <a:t/>
            </a:r>
            <a:br>
              <a:rPr lang="da-DK" sz="3200" dirty="0" smtClean="0">
                <a:solidFill>
                  <a:schemeClr val="accent6"/>
                </a:solidFill>
              </a:rPr>
            </a:br>
            <a:r>
              <a:rPr lang="da-DK" sz="2800" dirty="0" smtClean="0">
                <a:solidFill>
                  <a:schemeClr val="accent6"/>
                </a:solidFill>
              </a:rPr>
              <a:t>Jes Søgaard</a:t>
            </a:r>
            <a:br>
              <a:rPr lang="da-DK" sz="2800" dirty="0" smtClean="0">
                <a:solidFill>
                  <a:schemeClr val="accent6"/>
                </a:solidFill>
              </a:rPr>
            </a:br>
            <a:r>
              <a:rPr lang="da-DK" sz="2800" dirty="0" smtClean="0">
                <a:solidFill>
                  <a:schemeClr val="accent6"/>
                </a:solidFill>
              </a:rPr>
              <a:t>Professor</a:t>
            </a:r>
            <a:r>
              <a:rPr lang="da-DK" sz="2800" dirty="0" smtClean="0">
                <a:solidFill>
                  <a:schemeClr val="accent6"/>
                </a:solidFill>
              </a:rPr>
              <a:t/>
            </a:r>
            <a:br>
              <a:rPr lang="da-DK" sz="2800" dirty="0" smtClean="0">
                <a:solidFill>
                  <a:schemeClr val="accent6"/>
                </a:solidFill>
              </a:rPr>
            </a:br>
            <a:endParaRPr lang="da-DK" sz="2800" dirty="0" smtClean="0">
              <a:solidFill>
                <a:schemeClr val="accent6"/>
              </a:solidFill>
            </a:endParaRPr>
          </a:p>
        </p:txBody>
      </p:sp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-2988840" y="6858000"/>
            <a:ext cx="6927850" cy="3200400"/>
          </a:xfrm>
        </p:spPr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642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98475"/>
            <a:ext cx="6927850" cy="914400"/>
          </a:xfrm>
        </p:spPr>
        <p:txBody>
          <a:bodyPr/>
          <a:lstStyle/>
          <a:p>
            <a:r>
              <a:rPr lang="da-DK" dirty="0" smtClean="0"/>
              <a:t>Hvad er sundhedsopgaven for jer? II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79512" y="1484784"/>
            <a:ext cx="6927850" cy="3200400"/>
          </a:xfrm>
        </p:spPr>
        <p:txBody>
          <a:bodyPr/>
          <a:lstStyle/>
          <a:p>
            <a:r>
              <a:rPr lang="da-DK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 skal definere det nære sundhedsvæsen</a:t>
            </a:r>
          </a:p>
          <a:p>
            <a:r>
              <a:rPr lang="da-DK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Hvad er de kommunale sundhedstilbud?</a:t>
            </a:r>
          </a:p>
          <a:p>
            <a:pPr lvl="1"/>
            <a:r>
              <a:rPr lang="da-DK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Forebyggelse – </a:t>
            </a:r>
            <a:r>
              <a:rPr lang="da-DK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borgerrettet</a:t>
            </a:r>
            <a:r>
              <a:rPr lang="da-DK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og patientrettet</a:t>
            </a:r>
          </a:p>
          <a:p>
            <a:pPr lvl="1"/>
            <a:r>
              <a:rPr lang="da-DK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Substituerende </a:t>
            </a:r>
          </a:p>
          <a:p>
            <a:pPr lvl="2"/>
            <a:r>
              <a:rPr lang="da-DK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Før og efterbehandlingsopgaver</a:t>
            </a:r>
          </a:p>
          <a:p>
            <a:pPr lvl="2"/>
            <a:r>
              <a:rPr lang="da-DK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Overtagelse af behandlingsopgaver</a:t>
            </a:r>
          </a:p>
          <a:p>
            <a:pPr lvl="1"/>
            <a:r>
              <a:rPr lang="da-DK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Psykiatrien …</a:t>
            </a:r>
          </a:p>
          <a:p>
            <a:pPr lvl="1"/>
            <a:r>
              <a:rPr lang="da-DK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Plejen …som I altid har haft, men som interagerer med sundhedsopgaverne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I skal have det til at fungere – for borgeren, for sundhedspersonalet og for økonomien</a:t>
            </a:r>
          </a:p>
          <a:p>
            <a:pPr lvl="1"/>
            <a:r>
              <a:rPr lang="da-DK" sz="2400" dirty="0" smtClean="0">
                <a:solidFill>
                  <a:schemeClr val="accent6"/>
                </a:solidFill>
              </a:rPr>
              <a:t>Organisering, ledelse og drift</a:t>
            </a:r>
          </a:p>
          <a:p>
            <a:pPr lvl="1"/>
            <a:r>
              <a:rPr lang="da-DK" sz="2400" dirty="0" smtClean="0">
                <a:solidFill>
                  <a:schemeClr val="accent6"/>
                </a:solidFill>
              </a:rPr>
              <a:t>Finansiering</a:t>
            </a:r>
          </a:p>
          <a:p>
            <a:pPr lvl="1"/>
            <a:r>
              <a:rPr lang="da-DK" sz="2400" dirty="0" smtClean="0">
                <a:solidFill>
                  <a:schemeClr val="accent6"/>
                </a:solidFill>
              </a:rPr>
              <a:t>Dokumentation</a:t>
            </a:r>
          </a:p>
          <a:p>
            <a:r>
              <a:rPr lang="da-DK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Koordinere det hele i Trekanten – som nogen har kaldt Bermuda trekanten. </a:t>
            </a:r>
          </a:p>
          <a:p>
            <a:pPr marL="0" indent="0">
              <a:buNone/>
            </a:pPr>
            <a:endParaRPr lang="da-DK" sz="2400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430703" y="1052453"/>
            <a:ext cx="2389769" cy="2275980"/>
            <a:chOff x="3470" y="1576"/>
            <a:chExt cx="2130" cy="1889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3910" y="1935"/>
              <a:ext cx="1508" cy="1043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Bermuda</a:t>
              </a:r>
            </a:p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trekant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927" y="3022"/>
              <a:ext cx="673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Praksis-</a:t>
              </a:r>
            </a:p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sektor</a:t>
              </a:r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3996" y="1918"/>
              <a:ext cx="1296" cy="998"/>
              <a:chOff x="4572" y="1842"/>
              <a:chExt cx="1404" cy="998"/>
            </a:xfrm>
          </p:grpSpPr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4572" y="2541"/>
                <a:ext cx="1404" cy="299"/>
              </a:xfrm>
              <a:custGeom>
                <a:avLst/>
                <a:gdLst>
                  <a:gd name="T0" fmla="*/ 0 w 3062"/>
                  <a:gd name="T1" fmla="*/ 789 h 790"/>
                  <a:gd name="T2" fmla="*/ 3061 w 3062"/>
                  <a:gd name="T3" fmla="*/ 789 h 790"/>
                  <a:gd name="T4" fmla="*/ 2596 w 3062"/>
                  <a:gd name="T5" fmla="*/ 0 h 790"/>
                  <a:gd name="T6" fmla="*/ 456 w 3062"/>
                  <a:gd name="T7" fmla="*/ 0 h 790"/>
                  <a:gd name="T8" fmla="*/ 0 w 3062"/>
                  <a:gd name="T9" fmla="*/ 789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2" h="790">
                    <a:moveTo>
                      <a:pt x="0" y="789"/>
                    </a:moveTo>
                    <a:lnTo>
                      <a:pt x="3061" y="789"/>
                    </a:lnTo>
                    <a:lnTo>
                      <a:pt x="2596" y="0"/>
                    </a:lnTo>
                    <a:lnTo>
                      <a:pt x="456" y="0"/>
                    </a:lnTo>
                    <a:lnTo>
                      <a:pt x="0" y="789"/>
                    </a:lnTo>
                  </a:path>
                </a:pathLst>
              </a:custGeom>
              <a:solidFill>
                <a:srgbClr val="FFB54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4805" y="2194"/>
                <a:ext cx="966" cy="319"/>
              </a:xfrm>
              <a:custGeom>
                <a:avLst/>
                <a:gdLst>
                  <a:gd name="T0" fmla="*/ 0 w 2107"/>
                  <a:gd name="T1" fmla="*/ 841 h 842"/>
                  <a:gd name="T2" fmla="*/ 2106 w 2107"/>
                  <a:gd name="T3" fmla="*/ 841 h 842"/>
                  <a:gd name="T4" fmla="*/ 1618 w 2107"/>
                  <a:gd name="T5" fmla="*/ 0 h 842"/>
                  <a:gd name="T6" fmla="*/ 489 w 2107"/>
                  <a:gd name="T7" fmla="*/ 0 h 842"/>
                  <a:gd name="T8" fmla="*/ 0 w 2107"/>
                  <a:gd name="T9" fmla="*/ 841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7" h="842">
                    <a:moveTo>
                      <a:pt x="0" y="841"/>
                    </a:moveTo>
                    <a:lnTo>
                      <a:pt x="2106" y="841"/>
                    </a:lnTo>
                    <a:lnTo>
                      <a:pt x="1618" y="0"/>
                    </a:lnTo>
                    <a:lnTo>
                      <a:pt x="489" y="0"/>
                    </a:lnTo>
                    <a:lnTo>
                      <a:pt x="0" y="841"/>
                    </a:lnTo>
                  </a:path>
                </a:pathLst>
              </a:custGeom>
              <a:solidFill>
                <a:srgbClr val="FFCA7D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5044" y="1842"/>
                <a:ext cx="499" cy="327"/>
              </a:xfrm>
              <a:custGeom>
                <a:avLst/>
                <a:gdLst>
                  <a:gd name="T0" fmla="*/ 0 w 1089"/>
                  <a:gd name="T1" fmla="*/ 913 h 914"/>
                  <a:gd name="T2" fmla="*/ 1088 w 1089"/>
                  <a:gd name="T3" fmla="*/ 913 h 914"/>
                  <a:gd name="T4" fmla="*/ 544 w 1089"/>
                  <a:gd name="T5" fmla="*/ 0 h 914"/>
                  <a:gd name="T6" fmla="*/ 0 w 1089"/>
                  <a:gd name="T7" fmla="*/ 913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89" h="914">
                    <a:moveTo>
                      <a:pt x="0" y="913"/>
                    </a:moveTo>
                    <a:lnTo>
                      <a:pt x="1088" y="913"/>
                    </a:lnTo>
                    <a:lnTo>
                      <a:pt x="544" y="0"/>
                    </a:lnTo>
                    <a:lnTo>
                      <a:pt x="0" y="913"/>
                    </a:lnTo>
                  </a:path>
                </a:pathLst>
              </a:custGeom>
              <a:solidFill>
                <a:srgbClr val="FFE8B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3470" y="3021"/>
              <a:ext cx="844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Kommu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nale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 tilbud</a:t>
              </a:r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4252" y="1576"/>
              <a:ext cx="77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smtClean="0">
                  <a:solidFill>
                    <a:srgbClr val="000066"/>
                  </a:solidFill>
                  <a:latin typeface="Times New Roman" pitchFamily="18" charset="0"/>
                </a:rPr>
                <a:t>Sygehuse</a:t>
              </a:r>
              <a:endParaRPr lang="da-DK" sz="2400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 rot="-298701">
              <a:off x="4076" y="1964"/>
              <a:ext cx="1174" cy="1178"/>
            </a:xfrm>
            <a:custGeom>
              <a:avLst/>
              <a:gdLst>
                <a:gd name="G0" fmla="+- 1613 0 0"/>
                <a:gd name="G1" fmla="+- 21600 0 1613"/>
                <a:gd name="G2" fmla="+- 21600 0 161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13" y="10800"/>
                  </a:moveTo>
                  <a:cubicBezTo>
                    <a:pt x="1613" y="15874"/>
                    <a:pt x="5726" y="19987"/>
                    <a:pt x="10800" y="19987"/>
                  </a:cubicBezTo>
                  <a:cubicBezTo>
                    <a:pt x="15874" y="19987"/>
                    <a:pt x="19987" y="15874"/>
                    <a:pt x="19987" y="10800"/>
                  </a:cubicBezTo>
                  <a:cubicBezTo>
                    <a:pt x="19987" y="5726"/>
                    <a:pt x="15874" y="1613"/>
                    <a:pt x="10800" y="1613"/>
                  </a:cubicBezTo>
                  <a:cubicBezTo>
                    <a:pt x="5726" y="1613"/>
                    <a:pt x="1613" y="5726"/>
                    <a:pt x="1613" y="1080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4445" y="2379"/>
              <a:ext cx="460" cy="1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10800" rIns="18000" bIns="10800">
              <a:spAutoFit/>
            </a:bodyPr>
            <a:lstStyle/>
            <a:p>
              <a:pPr algn="ctr"/>
              <a:r>
                <a:rPr lang="da-DK" sz="1200" dirty="0" smtClean="0">
                  <a:solidFill>
                    <a:schemeClr val="bg1"/>
                  </a:solidFill>
                  <a:latin typeface="Times New Roman" pitchFamily="18" charset="0"/>
                </a:rPr>
                <a:t>Borger</a:t>
              </a:r>
              <a:endParaRPr lang="da-DK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16" name="Tekstboks 15"/>
          <p:cNvSpPr txBox="1"/>
          <p:nvPr/>
        </p:nvSpPr>
        <p:spPr>
          <a:xfrm>
            <a:off x="6906224" y="3573016"/>
            <a:ext cx="1914248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bg1"/>
                </a:solidFill>
              </a:rPr>
              <a:t>Er der en national finansieringsplan?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7" name="Tekstboks 16"/>
          <p:cNvSpPr txBox="1"/>
          <p:nvPr/>
        </p:nvSpPr>
        <p:spPr>
          <a:xfrm>
            <a:off x="6906224" y="4869160"/>
            <a:ext cx="1914248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chemeClr val="bg1"/>
                </a:solidFill>
              </a:rPr>
              <a:t>Finansierings-modeller</a:t>
            </a:r>
            <a:endParaRPr lang="da-DK" dirty="0">
              <a:solidFill>
                <a:schemeClr val="bg1"/>
              </a:solidFill>
            </a:endParaRPr>
          </a:p>
        </p:txBody>
      </p:sp>
      <p:cxnSp>
        <p:nvCxnSpPr>
          <p:cNvPr id="18" name="Lige pilforbindelse 17"/>
          <p:cNvCxnSpPr/>
          <p:nvPr/>
        </p:nvCxnSpPr>
        <p:spPr bwMode="auto">
          <a:xfrm flipH="1">
            <a:off x="2771800" y="4869160"/>
            <a:ext cx="1160328" cy="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927850" cy="914400"/>
          </a:xfrm>
        </p:spPr>
        <p:txBody>
          <a:bodyPr/>
          <a:lstStyle/>
          <a:p>
            <a:r>
              <a:rPr lang="da-DK" dirty="0" smtClean="0">
                <a:solidFill>
                  <a:schemeClr val="accent2"/>
                </a:solidFill>
              </a:rPr>
              <a:t>Finansiel nytænkning?</a:t>
            </a:r>
            <a:endParaRPr lang="da-DK" dirty="0">
              <a:solidFill>
                <a:schemeClr val="accent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149350" y="1412776"/>
            <a:ext cx="6927850" cy="3230488"/>
          </a:xfrm>
        </p:spPr>
        <p:txBody>
          <a:bodyPr/>
          <a:lstStyle/>
          <a:p>
            <a:r>
              <a:rPr lang="da-DK" sz="2800" dirty="0">
                <a:solidFill>
                  <a:schemeClr val="accent2"/>
                </a:solidFill>
              </a:rPr>
              <a:t>Besparelser på </a:t>
            </a:r>
            <a:r>
              <a:rPr lang="da-DK" sz="2800" dirty="0" smtClean="0">
                <a:solidFill>
                  <a:schemeClr val="accent2"/>
                </a:solidFill>
              </a:rPr>
              <a:t>KMF og </a:t>
            </a:r>
            <a:r>
              <a:rPr lang="da-DK" sz="2800" dirty="0" err="1" smtClean="0">
                <a:solidFill>
                  <a:schemeClr val="accent2"/>
                </a:solidFill>
              </a:rPr>
              <a:t>egenudgifter</a:t>
            </a:r>
            <a:r>
              <a:rPr lang="da-DK" sz="2800" dirty="0" smtClean="0">
                <a:solidFill>
                  <a:schemeClr val="accent2"/>
                </a:solidFill>
              </a:rPr>
              <a:t> næppe nok </a:t>
            </a:r>
            <a:endParaRPr lang="da-DK" sz="2800" dirty="0">
              <a:solidFill>
                <a:schemeClr val="accent2"/>
              </a:solidFill>
            </a:endParaRPr>
          </a:p>
          <a:p>
            <a:r>
              <a:rPr lang="da-DK" sz="2800" dirty="0">
                <a:solidFill>
                  <a:schemeClr val="accent2"/>
                </a:solidFill>
              </a:rPr>
              <a:t>Trods stor kommunal variation (½ </a:t>
            </a:r>
            <a:r>
              <a:rPr lang="da-DK" sz="2800" dirty="0" err="1">
                <a:solidFill>
                  <a:schemeClr val="accent2"/>
                </a:solidFill>
              </a:rPr>
              <a:t>mia</a:t>
            </a:r>
            <a:r>
              <a:rPr lang="da-DK" sz="2800" dirty="0">
                <a:solidFill>
                  <a:schemeClr val="accent2"/>
                </a:solidFill>
              </a:rPr>
              <a:t> </a:t>
            </a:r>
            <a:r>
              <a:rPr lang="da-DK" sz="2800" dirty="0" err="1">
                <a:solidFill>
                  <a:schemeClr val="accent2"/>
                </a:solidFill>
              </a:rPr>
              <a:t>kr</a:t>
            </a:r>
            <a:r>
              <a:rPr lang="da-DK" sz="2800" dirty="0">
                <a:solidFill>
                  <a:schemeClr val="accent2"/>
                </a:solidFill>
              </a:rPr>
              <a:t> </a:t>
            </a:r>
            <a:r>
              <a:rPr lang="da-DK" sz="2800" dirty="0" err="1">
                <a:solidFill>
                  <a:schemeClr val="accent2"/>
                </a:solidFill>
              </a:rPr>
              <a:t>jf</a:t>
            </a:r>
            <a:r>
              <a:rPr lang="da-DK" sz="2800" dirty="0">
                <a:solidFill>
                  <a:schemeClr val="accent2"/>
                </a:solidFill>
              </a:rPr>
              <a:t> SUM/FM benchmarkings)</a:t>
            </a:r>
          </a:p>
          <a:p>
            <a:r>
              <a:rPr lang="da-DK" sz="2800" dirty="0">
                <a:solidFill>
                  <a:schemeClr val="accent2"/>
                </a:solidFill>
              </a:rPr>
              <a:t>Kun supereffektive kommuner </a:t>
            </a:r>
            <a:r>
              <a:rPr lang="da-DK" sz="2800" dirty="0" smtClean="0">
                <a:solidFill>
                  <a:schemeClr val="accent2"/>
                </a:solidFill>
              </a:rPr>
              <a:t>får besparelsen </a:t>
            </a:r>
            <a:r>
              <a:rPr lang="da-DK" sz="2800" dirty="0">
                <a:solidFill>
                  <a:schemeClr val="accent2"/>
                </a:solidFill>
              </a:rPr>
              <a:t>– i max et år</a:t>
            </a:r>
          </a:p>
          <a:p>
            <a:r>
              <a:rPr lang="da-DK" sz="2800" dirty="0">
                <a:solidFill>
                  <a:schemeClr val="accent2"/>
                </a:solidFill>
              </a:rPr>
              <a:t>Regeringens sundhedspolitiske udspil har omprioritering af ¼ </a:t>
            </a:r>
            <a:r>
              <a:rPr lang="da-DK" sz="2800" dirty="0" err="1">
                <a:solidFill>
                  <a:schemeClr val="accent2"/>
                </a:solidFill>
              </a:rPr>
              <a:t>mia</a:t>
            </a:r>
            <a:r>
              <a:rPr lang="da-DK" sz="2800" dirty="0">
                <a:solidFill>
                  <a:schemeClr val="accent2"/>
                </a:solidFill>
              </a:rPr>
              <a:t> </a:t>
            </a:r>
            <a:r>
              <a:rPr lang="da-DK" sz="2800" dirty="0" err="1">
                <a:solidFill>
                  <a:schemeClr val="accent2"/>
                </a:solidFill>
              </a:rPr>
              <a:t>kr</a:t>
            </a:r>
            <a:r>
              <a:rPr lang="da-DK" sz="2800" dirty="0">
                <a:solidFill>
                  <a:schemeClr val="accent2"/>
                </a:solidFill>
              </a:rPr>
              <a:t> årligt af </a:t>
            </a:r>
            <a:r>
              <a:rPr lang="da-DK" sz="2800" dirty="0" smtClean="0">
                <a:solidFill>
                  <a:schemeClr val="accent2"/>
                </a:solidFill>
              </a:rPr>
              <a:t>sundhedskronerne</a:t>
            </a:r>
          </a:p>
          <a:p>
            <a:r>
              <a:rPr lang="da-DK" sz="2800" dirty="0" err="1" smtClean="0">
                <a:solidFill>
                  <a:schemeClr val="accent2"/>
                </a:solidFill>
              </a:rPr>
              <a:t>Bundling</a:t>
            </a:r>
            <a:r>
              <a:rPr lang="da-DK" sz="2800" dirty="0" smtClean="0">
                <a:solidFill>
                  <a:schemeClr val="accent2"/>
                </a:solidFill>
              </a:rPr>
              <a:t> – forbundne økonomikar</a:t>
            </a:r>
            <a:endParaRPr lang="da-DK" dirty="0">
              <a:solidFill>
                <a:schemeClr val="accent2"/>
              </a:solidFill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4523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accent2"/>
                </a:solidFill>
              </a:rPr>
              <a:t>Eksempler på alternative modeller</a:t>
            </a:r>
            <a:endParaRPr lang="da-DK" dirty="0">
              <a:solidFill>
                <a:schemeClr val="accent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149350" y="1484784"/>
            <a:ext cx="6927850" cy="3200400"/>
          </a:xfrm>
        </p:spPr>
        <p:txBody>
          <a:bodyPr/>
          <a:lstStyle/>
          <a:p>
            <a:r>
              <a:rPr lang="da-DK" dirty="0" smtClean="0">
                <a:solidFill>
                  <a:schemeClr val="accent2"/>
                </a:solidFill>
              </a:rPr>
              <a:t>Direkte LEON rettet finansiering</a:t>
            </a:r>
          </a:p>
          <a:p>
            <a:r>
              <a:rPr lang="da-DK" dirty="0" smtClean="0">
                <a:solidFill>
                  <a:schemeClr val="accent2"/>
                </a:solidFill>
              </a:rPr>
              <a:t>DUT finansiering til konkrete opgaver</a:t>
            </a:r>
          </a:p>
          <a:p>
            <a:r>
              <a:rPr lang="da-DK" dirty="0" smtClean="0">
                <a:solidFill>
                  <a:schemeClr val="accent2"/>
                </a:solidFill>
              </a:rPr>
              <a:t>National pulje til finansiering af det nære sundhedsvæsen</a:t>
            </a:r>
          </a:p>
          <a:p>
            <a:pPr lvl="1"/>
            <a:r>
              <a:rPr lang="da-DK" dirty="0" smtClean="0">
                <a:solidFill>
                  <a:schemeClr val="accent2"/>
                </a:solidFill>
              </a:rPr>
              <a:t>Fælles regional-kommunale tilbud</a:t>
            </a:r>
          </a:p>
          <a:p>
            <a:pPr lvl="1"/>
            <a:r>
              <a:rPr lang="da-DK" dirty="0" smtClean="0">
                <a:solidFill>
                  <a:schemeClr val="accent2"/>
                </a:solidFill>
              </a:rPr>
              <a:t>Betinget udmøntning</a:t>
            </a:r>
          </a:p>
          <a:p>
            <a:r>
              <a:rPr lang="da-DK" dirty="0" smtClean="0">
                <a:solidFill>
                  <a:schemeClr val="accent2"/>
                </a:solidFill>
              </a:rPr>
              <a:t>Tilbageførsel af sparede udgifter til kommunerne (norsk model)</a:t>
            </a:r>
            <a:endParaRPr lang="da-DK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914400"/>
          </a:xfrm>
        </p:spPr>
        <p:txBody>
          <a:bodyPr/>
          <a:lstStyle/>
          <a:p>
            <a:r>
              <a:rPr lang="da-DK" dirty="0" smtClean="0"/>
              <a:t>10 </a:t>
            </a:r>
            <a:r>
              <a:rPr lang="da-DK" dirty="0"/>
              <a:t>principper for den økonomiske </a:t>
            </a:r>
            <a:r>
              <a:rPr lang="da-DK" dirty="0" smtClean="0"/>
              <a:t>incitamentsstruktur og finansiering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79512" y="1884784"/>
            <a:ext cx="4176464" cy="320040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da-DK" sz="2000" dirty="0" smtClean="0">
                <a:solidFill>
                  <a:schemeClr val="accent6"/>
                </a:solidFill>
              </a:rPr>
              <a:t>Budgetsikkerhed og </a:t>
            </a:r>
            <a:r>
              <a:rPr lang="da-DK" sz="2000" dirty="0" err="1" smtClean="0">
                <a:solidFill>
                  <a:schemeClr val="accent6"/>
                </a:solidFill>
              </a:rPr>
              <a:t>tilstræk</a:t>
            </a:r>
            <a:r>
              <a:rPr lang="da-DK" sz="2000" dirty="0" err="1">
                <a:solidFill>
                  <a:schemeClr val="accent6"/>
                </a:solidFill>
              </a:rPr>
              <a:t>-</a:t>
            </a:r>
            <a:r>
              <a:rPr lang="da-DK" sz="2000" dirty="0" err="1" smtClean="0">
                <a:solidFill>
                  <a:schemeClr val="accent6"/>
                </a:solidFill>
              </a:rPr>
              <a:t>kelig</a:t>
            </a:r>
            <a:r>
              <a:rPr lang="da-DK" sz="2000" dirty="0" smtClean="0">
                <a:solidFill>
                  <a:schemeClr val="accent6"/>
                </a:solidFill>
              </a:rPr>
              <a:t> finansiering</a:t>
            </a:r>
          </a:p>
          <a:p>
            <a:pPr marL="457200" lvl="0" indent="-457200">
              <a:buFont typeface="+mj-lt"/>
              <a:buAutoNum type="arabicPeriod"/>
            </a:pPr>
            <a:r>
              <a:rPr lang="da-DK" sz="2000" dirty="0" smtClean="0">
                <a:solidFill>
                  <a:schemeClr val="accent6"/>
                </a:solidFill>
              </a:rPr>
              <a:t>Ikke skabe opdrift </a:t>
            </a:r>
            <a:r>
              <a:rPr lang="da-DK" sz="2000" dirty="0">
                <a:solidFill>
                  <a:schemeClr val="accent6"/>
                </a:solidFill>
              </a:rPr>
              <a:t>i udgifterne på </a:t>
            </a:r>
            <a:r>
              <a:rPr lang="da-DK" sz="2000" dirty="0" smtClean="0">
                <a:solidFill>
                  <a:schemeClr val="accent6"/>
                </a:solidFill>
              </a:rPr>
              <a:t>sundhedsområdet</a:t>
            </a:r>
            <a:endParaRPr lang="da-DK" sz="2000" dirty="0">
              <a:solidFill>
                <a:schemeClr val="accent6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da-DK" sz="2000" dirty="0" smtClean="0">
                <a:solidFill>
                  <a:schemeClr val="accent6"/>
                </a:solidFill>
              </a:rPr>
              <a:t>Støtte LEON opgaveløsning </a:t>
            </a:r>
          </a:p>
          <a:p>
            <a:pPr marL="457200" lvl="0" indent="-457200">
              <a:buFont typeface="+mj-lt"/>
              <a:buAutoNum type="arabicPeriod"/>
            </a:pPr>
            <a:r>
              <a:rPr lang="da-DK" sz="2000" dirty="0" smtClean="0">
                <a:solidFill>
                  <a:schemeClr val="accent6"/>
                </a:solidFill>
              </a:rPr>
              <a:t>Der opbygges ikke </a:t>
            </a:r>
            <a:r>
              <a:rPr lang="da-DK" sz="2000" dirty="0">
                <a:solidFill>
                  <a:schemeClr val="accent6"/>
                </a:solidFill>
              </a:rPr>
              <a:t>parallel-systemer </a:t>
            </a:r>
          </a:p>
          <a:p>
            <a:pPr marL="457200" lvl="0" indent="-457200">
              <a:buFont typeface="+mj-lt"/>
              <a:buAutoNum type="arabicPeriod"/>
            </a:pPr>
            <a:r>
              <a:rPr lang="da-DK" sz="2000" dirty="0" smtClean="0">
                <a:solidFill>
                  <a:schemeClr val="accent6"/>
                </a:solidFill>
              </a:rPr>
              <a:t>Skabe sammenhæng </a:t>
            </a:r>
            <a:r>
              <a:rPr lang="da-DK" sz="2000" dirty="0">
                <a:solidFill>
                  <a:schemeClr val="accent6"/>
                </a:solidFill>
              </a:rPr>
              <a:t>i indsatsen for borgeren, og opgaven løses der hvor det er bedst for </a:t>
            </a:r>
            <a:r>
              <a:rPr lang="da-DK" sz="2000" dirty="0" smtClean="0">
                <a:solidFill>
                  <a:schemeClr val="accent6"/>
                </a:solidFill>
              </a:rPr>
              <a:t>borgeren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89475" y="1884784"/>
            <a:ext cx="4454525" cy="3200400"/>
          </a:xfrm>
        </p:spPr>
        <p:txBody>
          <a:bodyPr/>
          <a:lstStyle/>
          <a:p>
            <a:pPr marL="457200" lvl="0" indent="-457200">
              <a:buFont typeface="+mj-lt"/>
              <a:buAutoNum type="arabicPeriod" startAt="6"/>
            </a:pPr>
            <a:r>
              <a:rPr lang="da-DK" sz="2000" dirty="0">
                <a:solidFill>
                  <a:schemeClr val="accent6"/>
                </a:solidFill>
              </a:rPr>
              <a:t>Understøtte høj kvalitet og service i hele </a:t>
            </a:r>
            <a:r>
              <a:rPr lang="da-DK" sz="2000" dirty="0" smtClean="0">
                <a:solidFill>
                  <a:schemeClr val="accent6"/>
                </a:solidFill>
              </a:rPr>
              <a:t>patientforløbet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da-DK" sz="2000" dirty="0" smtClean="0">
                <a:solidFill>
                  <a:schemeClr val="accent6"/>
                </a:solidFill>
              </a:rPr>
              <a:t>At </a:t>
            </a:r>
            <a:r>
              <a:rPr lang="da-DK" sz="2000" dirty="0">
                <a:solidFill>
                  <a:schemeClr val="accent6"/>
                </a:solidFill>
              </a:rPr>
              <a:t>der er kompetencer til at løse opgaven, der hvor opgaven er placeret</a:t>
            </a:r>
          </a:p>
          <a:p>
            <a:pPr marL="457200" lvl="0" indent="-457200">
              <a:buFont typeface="+mj-lt"/>
              <a:buAutoNum type="arabicPeriod" startAt="6"/>
            </a:pPr>
            <a:r>
              <a:rPr lang="da-DK" sz="2000" dirty="0" smtClean="0">
                <a:solidFill>
                  <a:schemeClr val="accent6"/>
                </a:solidFill>
              </a:rPr>
              <a:t>Understøtter bedst kompetence-udnyttelse på </a:t>
            </a:r>
            <a:r>
              <a:rPr lang="da-DK" sz="2000" dirty="0">
                <a:solidFill>
                  <a:schemeClr val="accent6"/>
                </a:solidFill>
              </a:rPr>
              <a:t>tværs af region, kommune og almen praktiserende læge</a:t>
            </a:r>
          </a:p>
          <a:p>
            <a:pPr marL="457200" lvl="0" indent="-457200">
              <a:buFont typeface="+mj-lt"/>
              <a:buAutoNum type="arabicPeriod" startAt="6"/>
            </a:pPr>
            <a:r>
              <a:rPr lang="da-DK" sz="2000" dirty="0" smtClean="0">
                <a:solidFill>
                  <a:schemeClr val="accent6"/>
                </a:solidFill>
              </a:rPr>
              <a:t>Forebygge </a:t>
            </a:r>
            <a:r>
              <a:rPr lang="da-DK" sz="2000" dirty="0">
                <a:solidFill>
                  <a:schemeClr val="accent6"/>
                </a:solidFill>
              </a:rPr>
              <a:t>unødig administration og bureaukrati</a:t>
            </a:r>
          </a:p>
          <a:p>
            <a:pPr marL="457200" lvl="0" indent="-457200">
              <a:buFont typeface="+mj-lt"/>
              <a:buAutoNum type="arabicPeriod" startAt="6"/>
            </a:pPr>
            <a:r>
              <a:rPr lang="da-DK" sz="2000" dirty="0" smtClean="0">
                <a:solidFill>
                  <a:schemeClr val="accent6"/>
                </a:solidFill>
              </a:rPr>
              <a:t>Modarbejde kassetænkning</a:t>
            </a:r>
            <a:endParaRPr lang="da-DK" sz="1800" dirty="0">
              <a:solidFill>
                <a:schemeClr val="accent6"/>
              </a:solidFill>
            </a:endParaRPr>
          </a:p>
          <a:p>
            <a:endParaRPr lang="da-DK" dirty="0"/>
          </a:p>
        </p:txBody>
      </p:sp>
      <p:sp>
        <p:nvSpPr>
          <p:cNvPr id="5" name="Tekstboks 4"/>
          <p:cNvSpPr txBox="1"/>
          <p:nvPr/>
        </p:nvSpPr>
        <p:spPr>
          <a:xfrm>
            <a:off x="7452320" y="476672"/>
            <a:ext cx="1441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SPRINGES </a:t>
            </a:r>
          </a:p>
          <a:p>
            <a:r>
              <a:rPr lang="da-DK" dirty="0" smtClean="0"/>
              <a:t>NOK OVER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93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6927850" cy="914400"/>
          </a:xfrm>
        </p:spPr>
        <p:txBody>
          <a:bodyPr/>
          <a:lstStyle/>
          <a:p>
            <a:r>
              <a:rPr lang="da-DK" sz="3200" dirty="0" smtClean="0"/>
              <a:t>I skal skabe det nære sundhedsvæsen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7544" y="1628800"/>
            <a:ext cx="6927850" cy="3200400"/>
          </a:xfrm>
        </p:spPr>
        <p:txBody>
          <a:bodyPr/>
          <a:lstStyle/>
          <a:p>
            <a:r>
              <a:rPr lang="da-DK" sz="2400" dirty="0" smtClean="0">
                <a:solidFill>
                  <a:schemeClr val="accent6"/>
                </a:solidFill>
              </a:rPr>
              <a:t>Men stort set alle statslige investeringer på sundhedsområdet går til nye sygehuse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Jeg ser ikke en national </a:t>
            </a:r>
            <a:r>
              <a:rPr lang="da-DK" sz="2400" dirty="0" err="1" smtClean="0">
                <a:solidFill>
                  <a:schemeClr val="accent6"/>
                </a:solidFill>
              </a:rPr>
              <a:t>finanseringsplan</a:t>
            </a:r>
            <a:r>
              <a:rPr lang="da-DK" sz="2400" dirty="0" smtClean="0">
                <a:solidFill>
                  <a:schemeClr val="accent6"/>
                </a:solidFill>
              </a:rPr>
              <a:t> eller  –strategi for det nære sundhedsvæsen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Udover ØIF – økonomisk incitament finansiering via KMF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De økonomiske rammevilkår er generelt stramme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Fra 3% bevillingsvækst årligt til ½%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Og det er nu de ældre kommer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Og dermed flere alvorligt syge, fx 30% flere kræftsyge over de næste 10 år</a:t>
            </a:r>
          </a:p>
        </p:txBody>
      </p:sp>
      <p:sp>
        <p:nvSpPr>
          <p:cNvPr id="4" name="Tekstboks 3"/>
          <p:cNvSpPr txBox="1"/>
          <p:nvPr/>
        </p:nvSpPr>
        <p:spPr>
          <a:xfrm rot="2986549">
            <a:off x="6851448" y="3654690"/>
            <a:ext cx="1914248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bg1"/>
                </a:solidFill>
              </a:rPr>
              <a:t>Er der en national </a:t>
            </a:r>
            <a:r>
              <a:rPr lang="da-DK" dirty="0" err="1" smtClean="0">
                <a:solidFill>
                  <a:schemeClr val="bg1"/>
                </a:solidFill>
              </a:rPr>
              <a:t>finansierings-plan</a:t>
            </a:r>
            <a:r>
              <a:rPr lang="da-DK" dirty="0" smtClean="0">
                <a:solidFill>
                  <a:schemeClr val="bg1"/>
                </a:solidFill>
              </a:rPr>
              <a:t>?</a:t>
            </a:r>
            <a:endParaRPr lang="da-DK" dirty="0">
              <a:solidFill>
                <a:schemeClr val="bg1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6904169" y="260648"/>
            <a:ext cx="1916303" cy="1987287"/>
            <a:chOff x="3470" y="1483"/>
            <a:chExt cx="2130" cy="1982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3910" y="1935"/>
              <a:ext cx="1508" cy="1043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Bermuda</a:t>
              </a:r>
            </a:p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trekant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4927" y="3022"/>
              <a:ext cx="673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Praksis-</a:t>
              </a:r>
            </a:p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sektor</a:t>
              </a: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3996" y="1918"/>
              <a:ext cx="1296" cy="998"/>
              <a:chOff x="4572" y="1842"/>
              <a:chExt cx="1404" cy="998"/>
            </a:xfrm>
          </p:grpSpPr>
          <p:sp>
            <p:nvSpPr>
              <p:cNvPr id="13" name="Freeform 7"/>
              <p:cNvSpPr>
                <a:spLocks/>
              </p:cNvSpPr>
              <p:nvPr/>
            </p:nvSpPr>
            <p:spPr bwMode="auto">
              <a:xfrm>
                <a:off x="4572" y="2541"/>
                <a:ext cx="1404" cy="299"/>
              </a:xfrm>
              <a:custGeom>
                <a:avLst/>
                <a:gdLst>
                  <a:gd name="T0" fmla="*/ 0 w 3062"/>
                  <a:gd name="T1" fmla="*/ 789 h 790"/>
                  <a:gd name="T2" fmla="*/ 3061 w 3062"/>
                  <a:gd name="T3" fmla="*/ 789 h 790"/>
                  <a:gd name="T4" fmla="*/ 2596 w 3062"/>
                  <a:gd name="T5" fmla="*/ 0 h 790"/>
                  <a:gd name="T6" fmla="*/ 456 w 3062"/>
                  <a:gd name="T7" fmla="*/ 0 h 790"/>
                  <a:gd name="T8" fmla="*/ 0 w 3062"/>
                  <a:gd name="T9" fmla="*/ 789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2" h="790">
                    <a:moveTo>
                      <a:pt x="0" y="789"/>
                    </a:moveTo>
                    <a:lnTo>
                      <a:pt x="3061" y="789"/>
                    </a:lnTo>
                    <a:lnTo>
                      <a:pt x="2596" y="0"/>
                    </a:lnTo>
                    <a:lnTo>
                      <a:pt x="456" y="0"/>
                    </a:lnTo>
                    <a:lnTo>
                      <a:pt x="0" y="789"/>
                    </a:lnTo>
                  </a:path>
                </a:pathLst>
              </a:custGeom>
              <a:solidFill>
                <a:srgbClr val="FFB54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4" name="Freeform 8"/>
              <p:cNvSpPr>
                <a:spLocks/>
              </p:cNvSpPr>
              <p:nvPr/>
            </p:nvSpPr>
            <p:spPr bwMode="auto">
              <a:xfrm>
                <a:off x="4805" y="2194"/>
                <a:ext cx="966" cy="319"/>
              </a:xfrm>
              <a:custGeom>
                <a:avLst/>
                <a:gdLst>
                  <a:gd name="T0" fmla="*/ 0 w 2107"/>
                  <a:gd name="T1" fmla="*/ 841 h 842"/>
                  <a:gd name="T2" fmla="*/ 2106 w 2107"/>
                  <a:gd name="T3" fmla="*/ 841 h 842"/>
                  <a:gd name="T4" fmla="*/ 1618 w 2107"/>
                  <a:gd name="T5" fmla="*/ 0 h 842"/>
                  <a:gd name="T6" fmla="*/ 489 w 2107"/>
                  <a:gd name="T7" fmla="*/ 0 h 842"/>
                  <a:gd name="T8" fmla="*/ 0 w 2107"/>
                  <a:gd name="T9" fmla="*/ 841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7" h="842">
                    <a:moveTo>
                      <a:pt x="0" y="841"/>
                    </a:moveTo>
                    <a:lnTo>
                      <a:pt x="2106" y="841"/>
                    </a:lnTo>
                    <a:lnTo>
                      <a:pt x="1618" y="0"/>
                    </a:lnTo>
                    <a:lnTo>
                      <a:pt x="489" y="0"/>
                    </a:lnTo>
                    <a:lnTo>
                      <a:pt x="0" y="841"/>
                    </a:lnTo>
                  </a:path>
                </a:pathLst>
              </a:custGeom>
              <a:solidFill>
                <a:srgbClr val="FFCA7D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5044" y="1842"/>
                <a:ext cx="499" cy="327"/>
              </a:xfrm>
              <a:custGeom>
                <a:avLst/>
                <a:gdLst>
                  <a:gd name="T0" fmla="*/ 0 w 1089"/>
                  <a:gd name="T1" fmla="*/ 913 h 914"/>
                  <a:gd name="T2" fmla="*/ 1088 w 1089"/>
                  <a:gd name="T3" fmla="*/ 913 h 914"/>
                  <a:gd name="T4" fmla="*/ 544 w 1089"/>
                  <a:gd name="T5" fmla="*/ 0 h 914"/>
                  <a:gd name="T6" fmla="*/ 0 w 1089"/>
                  <a:gd name="T7" fmla="*/ 913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89" h="914">
                    <a:moveTo>
                      <a:pt x="0" y="913"/>
                    </a:moveTo>
                    <a:lnTo>
                      <a:pt x="1088" y="913"/>
                    </a:lnTo>
                    <a:lnTo>
                      <a:pt x="544" y="0"/>
                    </a:lnTo>
                    <a:lnTo>
                      <a:pt x="0" y="913"/>
                    </a:lnTo>
                  </a:path>
                </a:pathLst>
              </a:custGeom>
              <a:solidFill>
                <a:srgbClr val="FFE8B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3470" y="3021"/>
              <a:ext cx="844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Kommu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nale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 tilbud</a:t>
              </a:r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4170" y="1483"/>
              <a:ext cx="77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smtClean="0">
                  <a:solidFill>
                    <a:srgbClr val="000066"/>
                  </a:solidFill>
                  <a:latin typeface="Times New Roman" pitchFamily="18" charset="0"/>
                </a:rPr>
                <a:t>Sygehuse</a:t>
              </a:r>
              <a:endParaRPr lang="da-DK" sz="2400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 rot="-298701">
              <a:off x="4076" y="1964"/>
              <a:ext cx="1174" cy="1178"/>
            </a:xfrm>
            <a:custGeom>
              <a:avLst/>
              <a:gdLst>
                <a:gd name="G0" fmla="+- 1613 0 0"/>
                <a:gd name="G1" fmla="+- 21600 0 1613"/>
                <a:gd name="G2" fmla="+- 21600 0 161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13" y="10800"/>
                  </a:moveTo>
                  <a:cubicBezTo>
                    <a:pt x="1613" y="15874"/>
                    <a:pt x="5726" y="19987"/>
                    <a:pt x="10800" y="19987"/>
                  </a:cubicBezTo>
                  <a:cubicBezTo>
                    <a:pt x="15874" y="19987"/>
                    <a:pt x="19987" y="15874"/>
                    <a:pt x="19987" y="10800"/>
                  </a:cubicBezTo>
                  <a:cubicBezTo>
                    <a:pt x="19987" y="5726"/>
                    <a:pt x="15874" y="1613"/>
                    <a:pt x="10800" y="1613"/>
                  </a:cubicBezTo>
                  <a:cubicBezTo>
                    <a:pt x="5726" y="1613"/>
                    <a:pt x="1613" y="5726"/>
                    <a:pt x="1613" y="1080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4445" y="2379"/>
              <a:ext cx="460" cy="39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10800" rIns="18000" bIns="10800">
              <a:spAutoFit/>
            </a:bodyPr>
            <a:lstStyle/>
            <a:p>
              <a:pPr algn="ctr"/>
              <a:r>
                <a:rPr lang="da-DK" sz="1200" dirty="0" err="1" smtClean="0">
                  <a:solidFill>
                    <a:schemeClr val="bg1"/>
                  </a:solidFill>
                  <a:latin typeface="Times New Roman" pitchFamily="18" charset="0"/>
                </a:rPr>
                <a:t>Bor-ger</a:t>
              </a:r>
              <a:endParaRPr lang="da-DK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474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98475"/>
            <a:ext cx="6927850" cy="914400"/>
          </a:xfrm>
        </p:spPr>
        <p:txBody>
          <a:bodyPr/>
          <a:lstStyle/>
          <a:p>
            <a:r>
              <a:rPr lang="da-DK" dirty="0" smtClean="0"/>
              <a:t>Hvad er sundhedsopgaven for jer? II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79512" y="1484784"/>
            <a:ext cx="6927850" cy="3200400"/>
          </a:xfrm>
        </p:spPr>
        <p:txBody>
          <a:bodyPr/>
          <a:lstStyle/>
          <a:p>
            <a:r>
              <a:rPr lang="da-DK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 skal definere det nære sundhedsvæsen</a:t>
            </a:r>
          </a:p>
          <a:p>
            <a:r>
              <a:rPr lang="da-DK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Hvad er de kommunale sundhedstilbud?</a:t>
            </a:r>
          </a:p>
          <a:p>
            <a:pPr lvl="1"/>
            <a:r>
              <a:rPr lang="da-DK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Forebyggelse – </a:t>
            </a:r>
            <a:r>
              <a:rPr lang="da-DK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borgerrettet</a:t>
            </a:r>
            <a:r>
              <a:rPr lang="da-DK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og patientrettet</a:t>
            </a:r>
          </a:p>
          <a:p>
            <a:pPr lvl="1"/>
            <a:r>
              <a:rPr lang="da-DK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Substituerende </a:t>
            </a:r>
          </a:p>
          <a:p>
            <a:pPr lvl="2"/>
            <a:r>
              <a:rPr lang="da-DK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Før og efterbehandlingsopgaver</a:t>
            </a:r>
          </a:p>
          <a:p>
            <a:pPr lvl="2"/>
            <a:r>
              <a:rPr lang="da-DK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Overtagelse af behandlingsopgaver</a:t>
            </a:r>
          </a:p>
          <a:p>
            <a:pPr lvl="1"/>
            <a:r>
              <a:rPr lang="da-DK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Psykiatrien …</a:t>
            </a:r>
          </a:p>
          <a:p>
            <a:pPr lvl="1"/>
            <a:r>
              <a:rPr lang="da-DK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Plejen …som I altid har haft, men som interagerer med sundhedsopgaverne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I skal have det til at fungere – for borgeren, for sundhedspersonalet og for økonomien</a:t>
            </a:r>
          </a:p>
          <a:p>
            <a:pPr lvl="1"/>
            <a:r>
              <a:rPr lang="da-DK" sz="2400" dirty="0" smtClean="0">
                <a:solidFill>
                  <a:schemeClr val="accent6"/>
                </a:solidFill>
              </a:rPr>
              <a:t>Organisering, ledelse og drift</a:t>
            </a:r>
          </a:p>
          <a:p>
            <a:pPr lvl="1"/>
            <a:r>
              <a:rPr lang="da-DK" sz="2400" dirty="0" smtClean="0">
                <a:solidFill>
                  <a:schemeClr val="accent6"/>
                </a:solidFill>
              </a:rPr>
              <a:t>Finansiering</a:t>
            </a:r>
          </a:p>
          <a:p>
            <a:pPr lvl="1"/>
            <a:r>
              <a:rPr lang="da-DK" sz="2400" dirty="0" smtClean="0">
                <a:solidFill>
                  <a:schemeClr val="accent6"/>
                </a:solidFill>
              </a:rPr>
              <a:t>Dokumentation</a:t>
            </a:r>
          </a:p>
          <a:p>
            <a:r>
              <a:rPr lang="da-DK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Koordinere det hele i Trekanten – som nogen har kaldt Bermuda trekanten. </a:t>
            </a:r>
          </a:p>
          <a:p>
            <a:pPr marL="0" indent="0">
              <a:buNone/>
            </a:pPr>
            <a:endParaRPr lang="da-DK" sz="2400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430703" y="1052453"/>
            <a:ext cx="2389769" cy="2275980"/>
            <a:chOff x="3470" y="1576"/>
            <a:chExt cx="2130" cy="1889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3910" y="1935"/>
              <a:ext cx="1508" cy="1043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Bermuda</a:t>
              </a:r>
            </a:p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trekant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927" y="3022"/>
              <a:ext cx="673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Praksis-</a:t>
              </a:r>
            </a:p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sektor</a:t>
              </a:r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3996" y="1918"/>
              <a:ext cx="1296" cy="998"/>
              <a:chOff x="4572" y="1842"/>
              <a:chExt cx="1404" cy="998"/>
            </a:xfrm>
          </p:grpSpPr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4572" y="2541"/>
                <a:ext cx="1404" cy="299"/>
              </a:xfrm>
              <a:custGeom>
                <a:avLst/>
                <a:gdLst>
                  <a:gd name="T0" fmla="*/ 0 w 3062"/>
                  <a:gd name="T1" fmla="*/ 789 h 790"/>
                  <a:gd name="T2" fmla="*/ 3061 w 3062"/>
                  <a:gd name="T3" fmla="*/ 789 h 790"/>
                  <a:gd name="T4" fmla="*/ 2596 w 3062"/>
                  <a:gd name="T5" fmla="*/ 0 h 790"/>
                  <a:gd name="T6" fmla="*/ 456 w 3062"/>
                  <a:gd name="T7" fmla="*/ 0 h 790"/>
                  <a:gd name="T8" fmla="*/ 0 w 3062"/>
                  <a:gd name="T9" fmla="*/ 789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2" h="790">
                    <a:moveTo>
                      <a:pt x="0" y="789"/>
                    </a:moveTo>
                    <a:lnTo>
                      <a:pt x="3061" y="789"/>
                    </a:lnTo>
                    <a:lnTo>
                      <a:pt x="2596" y="0"/>
                    </a:lnTo>
                    <a:lnTo>
                      <a:pt x="456" y="0"/>
                    </a:lnTo>
                    <a:lnTo>
                      <a:pt x="0" y="789"/>
                    </a:lnTo>
                  </a:path>
                </a:pathLst>
              </a:custGeom>
              <a:solidFill>
                <a:srgbClr val="FFB54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4805" y="2194"/>
                <a:ext cx="966" cy="319"/>
              </a:xfrm>
              <a:custGeom>
                <a:avLst/>
                <a:gdLst>
                  <a:gd name="T0" fmla="*/ 0 w 2107"/>
                  <a:gd name="T1" fmla="*/ 841 h 842"/>
                  <a:gd name="T2" fmla="*/ 2106 w 2107"/>
                  <a:gd name="T3" fmla="*/ 841 h 842"/>
                  <a:gd name="T4" fmla="*/ 1618 w 2107"/>
                  <a:gd name="T5" fmla="*/ 0 h 842"/>
                  <a:gd name="T6" fmla="*/ 489 w 2107"/>
                  <a:gd name="T7" fmla="*/ 0 h 842"/>
                  <a:gd name="T8" fmla="*/ 0 w 2107"/>
                  <a:gd name="T9" fmla="*/ 841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7" h="842">
                    <a:moveTo>
                      <a:pt x="0" y="841"/>
                    </a:moveTo>
                    <a:lnTo>
                      <a:pt x="2106" y="841"/>
                    </a:lnTo>
                    <a:lnTo>
                      <a:pt x="1618" y="0"/>
                    </a:lnTo>
                    <a:lnTo>
                      <a:pt x="489" y="0"/>
                    </a:lnTo>
                    <a:lnTo>
                      <a:pt x="0" y="841"/>
                    </a:lnTo>
                  </a:path>
                </a:pathLst>
              </a:custGeom>
              <a:solidFill>
                <a:srgbClr val="FFCA7D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5044" y="1842"/>
                <a:ext cx="499" cy="327"/>
              </a:xfrm>
              <a:custGeom>
                <a:avLst/>
                <a:gdLst>
                  <a:gd name="T0" fmla="*/ 0 w 1089"/>
                  <a:gd name="T1" fmla="*/ 913 h 914"/>
                  <a:gd name="T2" fmla="*/ 1088 w 1089"/>
                  <a:gd name="T3" fmla="*/ 913 h 914"/>
                  <a:gd name="T4" fmla="*/ 544 w 1089"/>
                  <a:gd name="T5" fmla="*/ 0 h 914"/>
                  <a:gd name="T6" fmla="*/ 0 w 1089"/>
                  <a:gd name="T7" fmla="*/ 913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89" h="914">
                    <a:moveTo>
                      <a:pt x="0" y="913"/>
                    </a:moveTo>
                    <a:lnTo>
                      <a:pt x="1088" y="913"/>
                    </a:lnTo>
                    <a:lnTo>
                      <a:pt x="544" y="0"/>
                    </a:lnTo>
                    <a:lnTo>
                      <a:pt x="0" y="913"/>
                    </a:lnTo>
                  </a:path>
                </a:pathLst>
              </a:custGeom>
              <a:solidFill>
                <a:srgbClr val="FFE8B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3470" y="3021"/>
              <a:ext cx="844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Kommu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nale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 tilbud</a:t>
              </a:r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4252" y="1576"/>
              <a:ext cx="77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smtClean="0">
                  <a:solidFill>
                    <a:srgbClr val="000066"/>
                  </a:solidFill>
                  <a:latin typeface="Times New Roman" pitchFamily="18" charset="0"/>
                </a:rPr>
                <a:t>Sygehuse</a:t>
              </a:r>
              <a:endParaRPr lang="da-DK" sz="2400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 rot="-298701">
              <a:off x="4076" y="1964"/>
              <a:ext cx="1174" cy="1178"/>
            </a:xfrm>
            <a:custGeom>
              <a:avLst/>
              <a:gdLst>
                <a:gd name="G0" fmla="+- 1613 0 0"/>
                <a:gd name="G1" fmla="+- 21600 0 1613"/>
                <a:gd name="G2" fmla="+- 21600 0 161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13" y="10800"/>
                  </a:moveTo>
                  <a:cubicBezTo>
                    <a:pt x="1613" y="15874"/>
                    <a:pt x="5726" y="19987"/>
                    <a:pt x="10800" y="19987"/>
                  </a:cubicBezTo>
                  <a:cubicBezTo>
                    <a:pt x="15874" y="19987"/>
                    <a:pt x="19987" y="15874"/>
                    <a:pt x="19987" y="10800"/>
                  </a:cubicBezTo>
                  <a:cubicBezTo>
                    <a:pt x="19987" y="5726"/>
                    <a:pt x="15874" y="1613"/>
                    <a:pt x="10800" y="1613"/>
                  </a:cubicBezTo>
                  <a:cubicBezTo>
                    <a:pt x="5726" y="1613"/>
                    <a:pt x="1613" y="5726"/>
                    <a:pt x="1613" y="1080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4445" y="2379"/>
              <a:ext cx="460" cy="1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10800" rIns="18000" bIns="10800">
              <a:spAutoFit/>
            </a:bodyPr>
            <a:lstStyle/>
            <a:p>
              <a:pPr algn="ctr"/>
              <a:r>
                <a:rPr lang="da-DK" sz="1200" dirty="0" smtClean="0">
                  <a:solidFill>
                    <a:schemeClr val="bg1"/>
                  </a:solidFill>
                  <a:latin typeface="Times New Roman" pitchFamily="18" charset="0"/>
                </a:rPr>
                <a:t>Borger</a:t>
              </a:r>
              <a:endParaRPr lang="da-DK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16" name="Tekstboks 15"/>
          <p:cNvSpPr txBox="1"/>
          <p:nvPr/>
        </p:nvSpPr>
        <p:spPr>
          <a:xfrm>
            <a:off x="6906224" y="3573016"/>
            <a:ext cx="1914248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bg1"/>
                </a:solidFill>
              </a:rPr>
              <a:t>Er der en national finansieringsplan?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7" name="Tekstboks 16"/>
          <p:cNvSpPr txBox="1"/>
          <p:nvPr/>
        </p:nvSpPr>
        <p:spPr>
          <a:xfrm>
            <a:off x="6906224" y="4869160"/>
            <a:ext cx="1914248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chemeClr val="bg1"/>
                </a:solidFill>
              </a:rPr>
              <a:t>Finansierings-modeller</a:t>
            </a:r>
            <a:endParaRPr lang="da-DK" dirty="0">
              <a:solidFill>
                <a:schemeClr val="bg1"/>
              </a:solidFill>
            </a:endParaRPr>
          </a:p>
        </p:txBody>
      </p:sp>
      <p:cxnSp>
        <p:nvCxnSpPr>
          <p:cNvPr id="18" name="Lige pilforbindelse 17"/>
          <p:cNvCxnSpPr/>
          <p:nvPr/>
        </p:nvCxnSpPr>
        <p:spPr bwMode="auto">
          <a:xfrm flipH="1">
            <a:off x="3195648" y="5301208"/>
            <a:ext cx="1160328" cy="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35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498475"/>
            <a:ext cx="8352928" cy="914400"/>
          </a:xfrm>
        </p:spPr>
        <p:txBody>
          <a:bodyPr/>
          <a:lstStyle/>
          <a:p>
            <a:r>
              <a:rPr lang="da-DK" dirty="0" smtClean="0">
                <a:solidFill>
                  <a:schemeClr val="accent2"/>
                </a:solidFill>
              </a:rPr>
              <a:t>To forudsætninger for nære, kommunale sundhedstilbud – </a:t>
            </a:r>
            <a:r>
              <a:rPr lang="da-DK" sz="2800" dirty="0" smtClean="0">
                <a:solidFill>
                  <a:schemeClr val="accent2"/>
                </a:solidFill>
              </a:rPr>
              <a:t>alternativ til sygehusbehandling</a:t>
            </a:r>
            <a:endParaRPr lang="da-DK" sz="2800" dirty="0">
              <a:solidFill>
                <a:schemeClr val="accent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11560" y="1772816"/>
            <a:ext cx="6927850" cy="3200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a-DK" sz="2800" dirty="0" smtClean="0">
                <a:solidFill>
                  <a:schemeClr val="accent2"/>
                </a:solidFill>
              </a:rPr>
              <a:t>De skal finansieres ordentligt  </a:t>
            </a:r>
          </a:p>
          <a:p>
            <a:pPr marL="514350" indent="-514350">
              <a:buFont typeface="+mj-lt"/>
              <a:buAutoNum type="arabicPeriod"/>
            </a:pPr>
            <a:r>
              <a:rPr lang="da-DK" sz="2800" dirty="0" smtClean="0">
                <a:solidFill>
                  <a:schemeClr val="accent2"/>
                </a:solidFill>
              </a:rPr>
              <a:t>De skal dokumenteres (evidens)</a:t>
            </a:r>
          </a:p>
          <a:p>
            <a:pPr lvl="1"/>
            <a:r>
              <a:rPr lang="da-DK" dirty="0" smtClean="0">
                <a:solidFill>
                  <a:schemeClr val="accent2"/>
                </a:solidFill>
              </a:rPr>
              <a:t>Virkning (mindst lige så gode)</a:t>
            </a:r>
          </a:p>
          <a:p>
            <a:pPr lvl="1"/>
            <a:r>
              <a:rPr lang="da-DK" dirty="0" smtClean="0">
                <a:solidFill>
                  <a:schemeClr val="accent2"/>
                </a:solidFill>
              </a:rPr>
              <a:t>Sikkerhed</a:t>
            </a:r>
          </a:p>
          <a:p>
            <a:pPr lvl="1"/>
            <a:r>
              <a:rPr lang="da-DK" dirty="0" err="1" smtClean="0">
                <a:solidFill>
                  <a:schemeClr val="accent2"/>
                </a:solidFill>
              </a:rPr>
              <a:t>Gennemførbarhed</a:t>
            </a:r>
            <a:endParaRPr lang="da-DK" dirty="0" smtClean="0">
              <a:solidFill>
                <a:schemeClr val="accent2"/>
              </a:solidFill>
            </a:endParaRPr>
          </a:p>
          <a:p>
            <a:pPr lvl="1"/>
            <a:r>
              <a:rPr lang="da-DK" dirty="0" smtClean="0">
                <a:solidFill>
                  <a:schemeClr val="accent2"/>
                </a:solidFill>
              </a:rPr>
              <a:t>Kvalitet og borgertilfredshed</a:t>
            </a:r>
          </a:p>
          <a:p>
            <a:pPr lvl="1"/>
            <a:r>
              <a:rPr lang="da-DK" dirty="0" smtClean="0">
                <a:solidFill>
                  <a:schemeClr val="accent2"/>
                </a:solidFill>
              </a:rPr>
              <a:t>Økonomi </a:t>
            </a:r>
            <a:r>
              <a:rPr lang="da-DK" dirty="0" smtClean="0">
                <a:solidFill>
                  <a:schemeClr val="accent2"/>
                </a:solidFill>
                <a:latin typeface="Calibri"/>
              </a:rPr>
              <a:t>→</a:t>
            </a:r>
          </a:p>
          <a:p>
            <a:pPr lvl="2"/>
            <a:r>
              <a:rPr lang="da-DK" dirty="0" err="1" smtClean="0">
                <a:solidFill>
                  <a:schemeClr val="accent2"/>
                </a:solidFill>
                <a:latin typeface="Calibri"/>
              </a:rPr>
              <a:t>Cost-effectiveness</a:t>
            </a:r>
            <a:endParaRPr lang="da-DK" dirty="0" smtClean="0">
              <a:solidFill>
                <a:schemeClr val="accent2"/>
              </a:solidFill>
              <a:latin typeface="Calibri"/>
            </a:endParaRPr>
          </a:p>
          <a:p>
            <a:pPr lvl="2"/>
            <a:r>
              <a:rPr lang="da-DK" dirty="0" smtClean="0">
                <a:solidFill>
                  <a:schemeClr val="accent2"/>
                </a:solidFill>
                <a:latin typeface="Calibri"/>
              </a:rPr>
              <a:t>Fornuftig økonomiplanlægning</a:t>
            </a:r>
          </a:p>
          <a:p>
            <a:pPr lvl="2"/>
            <a:r>
              <a:rPr lang="da-DK" dirty="0" smtClean="0">
                <a:solidFill>
                  <a:schemeClr val="accent2"/>
                </a:solidFill>
                <a:latin typeface="Calibri"/>
              </a:rPr>
              <a:t>Realisering af besparelser</a:t>
            </a:r>
            <a:endParaRPr lang="da-DK" dirty="0" smtClean="0">
              <a:solidFill>
                <a:schemeClr val="accent2"/>
              </a:solidFill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966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98475"/>
            <a:ext cx="6927850" cy="914400"/>
          </a:xfrm>
        </p:spPr>
        <p:txBody>
          <a:bodyPr/>
          <a:lstStyle/>
          <a:p>
            <a:r>
              <a:rPr lang="da-DK" dirty="0" smtClean="0"/>
              <a:t>Hvad er sundhedsopgaven for jer? III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79512" y="1484784"/>
            <a:ext cx="6927850" cy="3200400"/>
          </a:xfrm>
        </p:spPr>
        <p:txBody>
          <a:bodyPr/>
          <a:lstStyle/>
          <a:p>
            <a:r>
              <a:rPr lang="da-DK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 skal definere det nære sundhedsvæsen</a:t>
            </a:r>
          </a:p>
          <a:p>
            <a:r>
              <a:rPr lang="da-DK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Hvad er de kommunale sundhedstilbud?</a:t>
            </a:r>
          </a:p>
          <a:p>
            <a:pPr lvl="1"/>
            <a:r>
              <a:rPr lang="da-DK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Forebyggelse – </a:t>
            </a:r>
            <a:r>
              <a:rPr lang="da-DK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borgerrettet</a:t>
            </a:r>
            <a:r>
              <a:rPr lang="da-DK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og patientrettet</a:t>
            </a:r>
          </a:p>
          <a:p>
            <a:pPr lvl="1"/>
            <a:r>
              <a:rPr lang="da-DK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Substituerende </a:t>
            </a:r>
          </a:p>
          <a:p>
            <a:pPr lvl="2"/>
            <a:r>
              <a:rPr lang="da-DK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Før og efterbehandlingsopgaver</a:t>
            </a:r>
          </a:p>
          <a:p>
            <a:pPr lvl="2"/>
            <a:r>
              <a:rPr lang="da-DK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Overtagelse af behandlingsopgaver</a:t>
            </a:r>
          </a:p>
          <a:p>
            <a:pPr lvl="1"/>
            <a:r>
              <a:rPr lang="da-DK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Psykiatrien …</a:t>
            </a:r>
          </a:p>
          <a:p>
            <a:pPr lvl="1"/>
            <a:r>
              <a:rPr lang="da-DK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Plejen …som I altid har haft, men som interagerer med sundhedsopgaverne</a:t>
            </a:r>
          </a:p>
          <a:p>
            <a:r>
              <a:rPr lang="da-DK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 skal have det til at fungere – for borgeren, for sundhedspersonalet og for økonomien</a:t>
            </a:r>
          </a:p>
          <a:p>
            <a:pPr lvl="1"/>
            <a:r>
              <a:rPr lang="da-DK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Organisering, ledelse og drift</a:t>
            </a:r>
          </a:p>
          <a:p>
            <a:pPr lvl="1"/>
            <a:r>
              <a:rPr lang="da-DK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Finansiering</a:t>
            </a:r>
          </a:p>
          <a:p>
            <a:pPr lvl="1"/>
            <a:r>
              <a:rPr lang="da-DK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Dokumentation</a:t>
            </a:r>
          </a:p>
          <a:p>
            <a:r>
              <a:rPr lang="da-DK" sz="2800" dirty="0" smtClean="0">
                <a:solidFill>
                  <a:schemeClr val="accent6"/>
                </a:solidFill>
              </a:rPr>
              <a:t>Koordinere det hele i Trekanten – som nogen har kaldt Bermuda trekanten. </a:t>
            </a:r>
          </a:p>
          <a:p>
            <a:endParaRPr lang="da-DK" sz="2400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430703" y="1052453"/>
            <a:ext cx="2389769" cy="2275980"/>
            <a:chOff x="3470" y="1576"/>
            <a:chExt cx="2130" cy="1889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3910" y="1935"/>
              <a:ext cx="1508" cy="1043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Bermuda</a:t>
              </a:r>
            </a:p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trekant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927" y="3022"/>
              <a:ext cx="673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Praksis-</a:t>
              </a:r>
            </a:p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sektor</a:t>
              </a:r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3996" y="1918"/>
              <a:ext cx="1296" cy="998"/>
              <a:chOff x="4572" y="1842"/>
              <a:chExt cx="1404" cy="998"/>
            </a:xfrm>
          </p:grpSpPr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4572" y="2541"/>
                <a:ext cx="1404" cy="299"/>
              </a:xfrm>
              <a:custGeom>
                <a:avLst/>
                <a:gdLst>
                  <a:gd name="T0" fmla="*/ 0 w 3062"/>
                  <a:gd name="T1" fmla="*/ 789 h 790"/>
                  <a:gd name="T2" fmla="*/ 3061 w 3062"/>
                  <a:gd name="T3" fmla="*/ 789 h 790"/>
                  <a:gd name="T4" fmla="*/ 2596 w 3062"/>
                  <a:gd name="T5" fmla="*/ 0 h 790"/>
                  <a:gd name="T6" fmla="*/ 456 w 3062"/>
                  <a:gd name="T7" fmla="*/ 0 h 790"/>
                  <a:gd name="T8" fmla="*/ 0 w 3062"/>
                  <a:gd name="T9" fmla="*/ 789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2" h="790">
                    <a:moveTo>
                      <a:pt x="0" y="789"/>
                    </a:moveTo>
                    <a:lnTo>
                      <a:pt x="3061" y="789"/>
                    </a:lnTo>
                    <a:lnTo>
                      <a:pt x="2596" y="0"/>
                    </a:lnTo>
                    <a:lnTo>
                      <a:pt x="456" y="0"/>
                    </a:lnTo>
                    <a:lnTo>
                      <a:pt x="0" y="789"/>
                    </a:lnTo>
                  </a:path>
                </a:pathLst>
              </a:custGeom>
              <a:solidFill>
                <a:srgbClr val="FFB54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4805" y="2194"/>
                <a:ext cx="966" cy="319"/>
              </a:xfrm>
              <a:custGeom>
                <a:avLst/>
                <a:gdLst>
                  <a:gd name="T0" fmla="*/ 0 w 2107"/>
                  <a:gd name="T1" fmla="*/ 841 h 842"/>
                  <a:gd name="T2" fmla="*/ 2106 w 2107"/>
                  <a:gd name="T3" fmla="*/ 841 h 842"/>
                  <a:gd name="T4" fmla="*/ 1618 w 2107"/>
                  <a:gd name="T5" fmla="*/ 0 h 842"/>
                  <a:gd name="T6" fmla="*/ 489 w 2107"/>
                  <a:gd name="T7" fmla="*/ 0 h 842"/>
                  <a:gd name="T8" fmla="*/ 0 w 2107"/>
                  <a:gd name="T9" fmla="*/ 841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7" h="842">
                    <a:moveTo>
                      <a:pt x="0" y="841"/>
                    </a:moveTo>
                    <a:lnTo>
                      <a:pt x="2106" y="841"/>
                    </a:lnTo>
                    <a:lnTo>
                      <a:pt x="1618" y="0"/>
                    </a:lnTo>
                    <a:lnTo>
                      <a:pt x="489" y="0"/>
                    </a:lnTo>
                    <a:lnTo>
                      <a:pt x="0" y="841"/>
                    </a:lnTo>
                  </a:path>
                </a:pathLst>
              </a:custGeom>
              <a:solidFill>
                <a:srgbClr val="FFCA7D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5044" y="1842"/>
                <a:ext cx="499" cy="327"/>
              </a:xfrm>
              <a:custGeom>
                <a:avLst/>
                <a:gdLst>
                  <a:gd name="T0" fmla="*/ 0 w 1089"/>
                  <a:gd name="T1" fmla="*/ 913 h 914"/>
                  <a:gd name="T2" fmla="*/ 1088 w 1089"/>
                  <a:gd name="T3" fmla="*/ 913 h 914"/>
                  <a:gd name="T4" fmla="*/ 544 w 1089"/>
                  <a:gd name="T5" fmla="*/ 0 h 914"/>
                  <a:gd name="T6" fmla="*/ 0 w 1089"/>
                  <a:gd name="T7" fmla="*/ 913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89" h="914">
                    <a:moveTo>
                      <a:pt x="0" y="913"/>
                    </a:moveTo>
                    <a:lnTo>
                      <a:pt x="1088" y="913"/>
                    </a:lnTo>
                    <a:lnTo>
                      <a:pt x="544" y="0"/>
                    </a:lnTo>
                    <a:lnTo>
                      <a:pt x="0" y="913"/>
                    </a:lnTo>
                  </a:path>
                </a:pathLst>
              </a:custGeom>
              <a:solidFill>
                <a:srgbClr val="FFE8B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3470" y="3021"/>
              <a:ext cx="844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Kommu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nale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 tilbud</a:t>
              </a:r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4252" y="1576"/>
              <a:ext cx="77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smtClean="0">
                  <a:solidFill>
                    <a:srgbClr val="000066"/>
                  </a:solidFill>
                  <a:latin typeface="Times New Roman" pitchFamily="18" charset="0"/>
                </a:rPr>
                <a:t>Sygehuse</a:t>
              </a:r>
              <a:endParaRPr lang="da-DK" sz="2400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 rot="-298701">
              <a:off x="4076" y="1964"/>
              <a:ext cx="1174" cy="1178"/>
            </a:xfrm>
            <a:custGeom>
              <a:avLst/>
              <a:gdLst>
                <a:gd name="G0" fmla="+- 1613 0 0"/>
                <a:gd name="G1" fmla="+- 21600 0 1613"/>
                <a:gd name="G2" fmla="+- 21600 0 161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13" y="10800"/>
                  </a:moveTo>
                  <a:cubicBezTo>
                    <a:pt x="1613" y="15874"/>
                    <a:pt x="5726" y="19987"/>
                    <a:pt x="10800" y="19987"/>
                  </a:cubicBezTo>
                  <a:cubicBezTo>
                    <a:pt x="15874" y="19987"/>
                    <a:pt x="19987" y="15874"/>
                    <a:pt x="19987" y="10800"/>
                  </a:cubicBezTo>
                  <a:cubicBezTo>
                    <a:pt x="19987" y="5726"/>
                    <a:pt x="15874" y="1613"/>
                    <a:pt x="10800" y="1613"/>
                  </a:cubicBezTo>
                  <a:cubicBezTo>
                    <a:pt x="5726" y="1613"/>
                    <a:pt x="1613" y="5726"/>
                    <a:pt x="1613" y="1080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4445" y="2379"/>
              <a:ext cx="460" cy="1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10800" rIns="18000" bIns="10800">
              <a:spAutoFit/>
            </a:bodyPr>
            <a:lstStyle/>
            <a:p>
              <a:pPr algn="ctr"/>
              <a:r>
                <a:rPr lang="da-DK" sz="1200" dirty="0" smtClean="0">
                  <a:solidFill>
                    <a:schemeClr val="bg1"/>
                  </a:solidFill>
                  <a:latin typeface="Times New Roman" pitchFamily="18" charset="0"/>
                </a:rPr>
                <a:t>Borger</a:t>
              </a:r>
              <a:endParaRPr lang="da-DK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321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Oval 2"/>
          <p:cNvSpPr>
            <a:spLocks noChangeArrowheads="1"/>
          </p:cNvSpPr>
          <p:nvPr/>
        </p:nvSpPr>
        <p:spPr bwMode="auto">
          <a:xfrm>
            <a:off x="3752851" y="3860800"/>
            <a:ext cx="1899138" cy="11938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rIns="0"/>
          <a:lstStyle/>
          <a:p>
            <a:pPr algn="ctr"/>
            <a:r>
              <a:rPr lang="da-DK" b="1">
                <a:latin typeface="Arial Narrow" pitchFamily="34" charset="0"/>
              </a:rPr>
              <a:t>patient / borger</a:t>
            </a:r>
          </a:p>
          <a:p>
            <a:pPr algn="ctr"/>
            <a:endParaRPr lang="da-DK" b="1">
              <a:latin typeface="Arial Narrow" pitchFamily="34" charset="0"/>
            </a:endParaRP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654" y="115888"/>
            <a:ext cx="7979020" cy="914400"/>
          </a:xfrm>
        </p:spPr>
        <p:txBody>
          <a:bodyPr/>
          <a:lstStyle/>
          <a:p>
            <a:r>
              <a:rPr lang="da-DK" sz="3200">
                <a:solidFill>
                  <a:schemeClr val="accent2"/>
                </a:solidFill>
              </a:rPr>
              <a:t>Strukturen: </a:t>
            </a:r>
            <a:r>
              <a:rPr lang="da-DK" sz="2800">
                <a:solidFill>
                  <a:schemeClr val="accent2"/>
                </a:solidFill>
              </a:rPr>
              <a:t>Sundhedsvæsenets tre grundsektorer</a:t>
            </a:r>
          </a:p>
        </p:txBody>
      </p:sp>
      <p:sp>
        <p:nvSpPr>
          <p:cNvPr id="578564" name="Line 4"/>
          <p:cNvSpPr>
            <a:spLocks noChangeShapeType="1"/>
          </p:cNvSpPr>
          <p:nvPr/>
        </p:nvSpPr>
        <p:spPr bwMode="auto">
          <a:xfrm flipV="1">
            <a:off x="2842846" y="2582864"/>
            <a:ext cx="3799743" cy="358298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78565" name="AutoShape 5"/>
          <p:cNvSpPr>
            <a:spLocks noChangeArrowheads="1"/>
          </p:cNvSpPr>
          <p:nvPr/>
        </p:nvSpPr>
        <p:spPr bwMode="auto">
          <a:xfrm>
            <a:off x="5238750" y="2060576"/>
            <a:ext cx="1781908" cy="657225"/>
          </a:xfrm>
          <a:prstGeom prst="flowChart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a-DK" sz="1600" b="1">
                <a:solidFill>
                  <a:srgbClr val="0000FF"/>
                </a:solidFill>
                <a:latin typeface="Arial Narrow" pitchFamily="34" charset="0"/>
              </a:rPr>
              <a:t>Regional sundhedssektor</a:t>
            </a:r>
            <a:endParaRPr lang="da-DK" sz="1600" b="1">
              <a:latin typeface="Arial Narrow" pitchFamily="34" charset="0"/>
            </a:endParaRPr>
          </a:p>
        </p:txBody>
      </p:sp>
      <p:sp>
        <p:nvSpPr>
          <p:cNvPr id="578566" name="AutoShape 6"/>
          <p:cNvSpPr>
            <a:spLocks noChangeArrowheads="1"/>
          </p:cNvSpPr>
          <p:nvPr/>
        </p:nvSpPr>
        <p:spPr bwMode="auto">
          <a:xfrm>
            <a:off x="6156082" y="2940050"/>
            <a:ext cx="1718896" cy="776288"/>
          </a:xfrm>
          <a:prstGeom prst="flowChart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/>
          <a:p>
            <a:r>
              <a:rPr lang="da-DK" sz="1600" b="1">
                <a:solidFill>
                  <a:srgbClr val="0000FF"/>
                </a:solidFill>
                <a:latin typeface="Arial Narrow" pitchFamily="34" charset="0"/>
              </a:rPr>
              <a:t>Kommunal sundhedssektor</a:t>
            </a:r>
            <a:endParaRPr lang="da-DK" sz="1600" b="1">
              <a:latin typeface="Arial Narrow" pitchFamily="34" charset="0"/>
            </a:endParaRPr>
          </a:p>
        </p:txBody>
      </p:sp>
      <p:sp>
        <p:nvSpPr>
          <p:cNvPr id="578567" name="Line 7"/>
          <p:cNvSpPr>
            <a:spLocks noChangeShapeType="1"/>
          </p:cNvSpPr>
          <p:nvPr/>
        </p:nvSpPr>
        <p:spPr bwMode="auto">
          <a:xfrm flipV="1">
            <a:off x="682869" y="4386263"/>
            <a:ext cx="6512169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78568" name="AutoShape 8"/>
          <p:cNvSpPr>
            <a:spLocks noChangeArrowheads="1"/>
          </p:cNvSpPr>
          <p:nvPr/>
        </p:nvSpPr>
        <p:spPr bwMode="auto">
          <a:xfrm>
            <a:off x="611066" y="3789364"/>
            <a:ext cx="2532185" cy="657225"/>
          </a:xfrm>
          <a:prstGeom prst="flowChart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a-DK" sz="1600" b="1">
                <a:solidFill>
                  <a:schemeClr val="accent1"/>
                </a:solidFill>
                <a:latin typeface="Arial Narrow" pitchFamily="34" charset="0"/>
              </a:rPr>
              <a:t>Sekundær</a:t>
            </a:r>
          </a:p>
          <a:p>
            <a:r>
              <a:rPr lang="da-DK" sz="1600" b="1">
                <a:solidFill>
                  <a:schemeClr val="accent1"/>
                </a:solidFill>
                <a:latin typeface="Arial Narrow" pitchFamily="34" charset="0"/>
              </a:rPr>
              <a:t>sundhedssektor</a:t>
            </a:r>
          </a:p>
        </p:txBody>
      </p:sp>
      <p:sp>
        <p:nvSpPr>
          <p:cNvPr id="578569" name="AutoShape 9"/>
          <p:cNvSpPr>
            <a:spLocks noChangeArrowheads="1"/>
          </p:cNvSpPr>
          <p:nvPr/>
        </p:nvSpPr>
        <p:spPr bwMode="auto">
          <a:xfrm>
            <a:off x="611066" y="4354514"/>
            <a:ext cx="2532185" cy="657225"/>
          </a:xfrm>
          <a:prstGeom prst="flowChart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a-DK" sz="1600" b="1">
                <a:solidFill>
                  <a:schemeClr val="accent1"/>
                </a:solidFill>
                <a:latin typeface="Arial Narrow" pitchFamily="34" charset="0"/>
              </a:rPr>
              <a:t>Primær</a:t>
            </a:r>
          </a:p>
          <a:p>
            <a:r>
              <a:rPr lang="da-DK" sz="1600" b="1">
                <a:solidFill>
                  <a:schemeClr val="accent1"/>
                </a:solidFill>
                <a:latin typeface="Arial Narrow" pitchFamily="34" charset="0"/>
              </a:rPr>
              <a:t>sundhedssektor</a:t>
            </a:r>
          </a:p>
        </p:txBody>
      </p:sp>
      <p:sp>
        <p:nvSpPr>
          <p:cNvPr id="578570" name="Oval 10"/>
          <p:cNvSpPr>
            <a:spLocks noChangeArrowheads="1"/>
          </p:cNvSpPr>
          <p:nvPr/>
        </p:nvSpPr>
        <p:spPr bwMode="auto">
          <a:xfrm>
            <a:off x="1258766" y="4827588"/>
            <a:ext cx="1899138" cy="11938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rIns="0"/>
          <a:lstStyle/>
          <a:p>
            <a:pPr algn="ctr"/>
            <a:r>
              <a:rPr lang="da-DK" sz="1800" b="1">
                <a:latin typeface="Arial Narrow" pitchFamily="34" charset="0"/>
              </a:rPr>
              <a:t>Almen praksis</a:t>
            </a:r>
          </a:p>
          <a:p>
            <a:pPr algn="ctr"/>
            <a:r>
              <a:rPr lang="da-DK" sz="1800" b="1">
                <a:latin typeface="Arial Narrow" pitchFamily="34" charset="0"/>
              </a:rPr>
              <a:t>sektor</a:t>
            </a:r>
          </a:p>
          <a:p>
            <a:pPr algn="ctr"/>
            <a:endParaRPr lang="da-DK" sz="1800">
              <a:latin typeface="Arial Narrow" pitchFamily="34" charset="0"/>
            </a:endParaRPr>
          </a:p>
        </p:txBody>
      </p:sp>
      <p:sp>
        <p:nvSpPr>
          <p:cNvPr id="578571" name="Oval 11"/>
          <p:cNvSpPr>
            <a:spLocks noChangeArrowheads="1"/>
          </p:cNvSpPr>
          <p:nvPr/>
        </p:nvSpPr>
        <p:spPr bwMode="auto">
          <a:xfrm>
            <a:off x="6202973" y="4581525"/>
            <a:ext cx="1897673" cy="1193800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da-DK" sz="1800" b="1">
                <a:latin typeface="Arial Narrow" pitchFamily="34" charset="0"/>
              </a:rPr>
              <a:t>Kommunal sektor</a:t>
            </a:r>
          </a:p>
        </p:txBody>
      </p:sp>
      <p:sp>
        <p:nvSpPr>
          <p:cNvPr id="578572" name="Oval 12"/>
          <p:cNvSpPr>
            <a:spLocks noChangeArrowheads="1"/>
          </p:cNvSpPr>
          <p:nvPr/>
        </p:nvSpPr>
        <p:spPr bwMode="auto">
          <a:xfrm>
            <a:off x="3537439" y="2420938"/>
            <a:ext cx="1899138" cy="1193800"/>
          </a:xfrm>
          <a:prstGeom prst="ellipse">
            <a:avLst/>
          </a:pr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18000" rIns="18000"/>
          <a:lstStyle/>
          <a:p>
            <a:pPr algn="ctr"/>
            <a:endParaRPr lang="da-DK" sz="1800" b="1">
              <a:latin typeface="Arial Narrow" pitchFamily="34" charset="0"/>
            </a:endParaRPr>
          </a:p>
          <a:p>
            <a:pPr algn="ctr"/>
            <a:r>
              <a:rPr lang="da-DK" sz="1800" b="1">
                <a:latin typeface="Arial Narrow" pitchFamily="34" charset="0"/>
              </a:rPr>
              <a:t>Sygehuse</a:t>
            </a:r>
          </a:p>
        </p:txBody>
      </p:sp>
      <p:grpSp>
        <p:nvGrpSpPr>
          <p:cNvPr id="578573" name="Group 13"/>
          <p:cNvGrpSpPr>
            <a:grpSpLocks/>
          </p:cNvGrpSpPr>
          <p:nvPr/>
        </p:nvGrpSpPr>
        <p:grpSpPr bwMode="auto">
          <a:xfrm>
            <a:off x="756139" y="1484313"/>
            <a:ext cx="6551735" cy="4764087"/>
            <a:chOff x="295" y="1155"/>
            <a:chExt cx="4127" cy="3001"/>
          </a:xfrm>
        </p:grpSpPr>
        <p:sp>
          <p:nvSpPr>
            <p:cNvPr id="578574" name="Line 14"/>
            <p:cNvSpPr>
              <a:spLocks noChangeShapeType="1"/>
            </p:cNvSpPr>
            <p:nvPr/>
          </p:nvSpPr>
          <p:spPr bwMode="auto">
            <a:xfrm>
              <a:off x="703" y="1480"/>
              <a:ext cx="3719" cy="267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a-DK"/>
            </a:p>
          </p:txBody>
        </p:sp>
        <p:sp>
          <p:nvSpPr>
            <p:cNvPr id="578575" name="Text Box 15"/>
            <p:cNvSpPr txBox="1">
              <a:spLocks noChangeArrowheads="1"/>
            </p:cNvSpPr>
            <p:nvPr/>
          </p:nvSpPr>
          <p:spPr bwMode="auto">
            <a:xfrm>
              <a:off x="295" y="1525"/>
              <a:ext cx="861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da-DK">
                  <a:solidFill>
                    <a:srgbClr val="FF0000"/>
                  </a:solidFill>
                </a:rPr>
                <a:t>Privat</a:t>
              </a:r>
            </a:p>
            <a:p>
              <a:r>
                <a:rPr lang="da-DK" sz="1800">
                  <a:solidFill>
                    <a:srgbClr val="FF0000"/>
                  </a:solidFill>
                </a:rPr>
                <a:t>Overens-komststyret</a:t>
              </a:r>
            </a:p>
          </p:txBody>
        </p:sp>
        <p:sp>
          <p:nvSpPr>
            <p:cNvPr id="578576" name="Text Box 16"/>
            <p:cNvSpPr txBox="1">
              <a:spLocks noChangeArrowheads="1"/>
            </p:cNvSpPr>
            <p:nvPr/>
          </p:nvSpPr>
          <p:spPr bwMode="auto">
            <a:xfrm>
              <a:off x="930" y="1155"/>
              <a:ext cx="1043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da-DK">
                  <a:solidFill>
                    <a:srgbClr val="FF0000"/>
                  </a:solidFill>
                </a:rPr>
                <a:t>Offentligt</a:t>
              </a:r>
            </a:p>
            <a:p>
              <a:r>
                <a:rPr lang="da-DK" sz="1800">
                  <a:solidFill>
                    <a:srgbClr val="FF0000"/>
                  </a:solidFill>
                </a:rPr>
                <a:t>Politisk styret</a:t>
              </a:r>
            </a:p>
          </p:txBody>
        </p:sp>
      </p:grpSp>
      <p:sp>
        <p:nvSpPr>
          <p:cNvPr id="578577" name="Text Box 17"/>
          <p:cNvSpPr txBox="1">
            <a:spLocks noChangeArrowheads="1"/>
          </p:cNvSpPr>
          <p:nvPr/>
        </p:nvSpPr>
        <p:spPr bwMode="auto">
          <a:xfrm>
            <a:off x="5757497" y="981075"/>
            <a:ext cx="239039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a-DK" sz="1800">
                <a:solidFill>
                  <a:schemeClr val="accent2"/>
                </a:solidFill>
              </a:rPr>
              <a:t>Professionsdominans</a:t>
            </a:r>
          </a:p>
          <a:p>
            <a:r>
              <a:rPr lang="da-DK" sz="1800">
                <a:solidFill>
                  <a:schemeClr val="accent2"/>
                </a:solidFill>
              </a:rPr>
              <a:t>Lægekultur, EBM</a:t>
            </a:r>
          </a:p>
          <a:p>
            <a:r>
              <a:rPr lang="da-DK" sz="1800">
                <a:solidFill>
                  <a:schemeClr val="accent2"/>
                </a:solidFill>
              </a:rPr>
              <a:t>Takststyring </a:t>
            </a:r>
          </a:p>
        </p:txBody>
      </p:sp>
      <p:sp>
        <p:nvSpPr>
          <p:cNvPr id="578578" name="Line 18"/>
          <p:cNvSpPr>
            <a:spLocks noChangeShapeType="1"/>
          </p:cNvSpPr>
          <p:nvPr/>
        </p:nvSpPr>
        <p:spPr bwMode="auto">
          <a:xfrm flipV="1">
            <a:off x="5940669" y="1844675"/>
            <a:ext cx="0" cy="2159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578579" name="Text Box 19"/>
          <p:cNvSpPr txBox="1">
            <a:spLocks noChangeArrowheads="1"/>
          </p:cNvSpPr>
          <p:nvPr/>
        </p:nvSpPr>
        <p:spPr bwMode="auto">
          <a:xfrm>
            <a:off x="6622074" y="3435350"/>
            <a:ext cx="253152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a-DK" sz="1800">
                <a:solidFill>
                  <a:schemeClr val="accent2"/>
                </a:solidFill>
              </a:rPr>
              <a:t>Forvaltningsdominans</a:t>
            </a:r>
          </a:p>
          <a:p>
            <a:r>
              <a:rPr lang="da-DK" sz="1800">
                <a:solidFill>
                  <a:schemeClr val="accent2"/>
                </a:solidFill>
              </a:rPr>
              <a:t>Plejekultur, socialkultur</a:t>
            </a:r>
          </a:p>
          <a:p>
            <a:r>
              <a:rPr lang="da-DK" sz="1800">
                <a:solidFill>
                  <a:schemeClr val="accent2"/>
                </a:solidFill>
              </a:rPr>
              <a:t>Rammestyring</a:t>
            </a:r>
          </a:p>
        </p:txBody>
      </p:sp>
      <p:sp>
        <p:nvSpPr>
          <p:cNvPr id="578580" name="Line 20"/>
          <p:cNvSpPr>
            <a:spLocks noChangeShapeType="1"/>
          </p:cNvSpPr>
          <p:nvPr/>
        </p:nvSpPr>
        <p:spPr bwMode="auto">
          <a:xfrm>
            <a:off x="6372958" y="3644900"/>
            <a:ext cx="287215" cy="7143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578581" name="Text Box 21"/>
          <p:cNvSpPr txBox="1">
            <a:spLocks noChangeArrowheads="1"/>
          </p:cNvSpPr>
          <p:nvPr/>
        </p:nvSpPr>
        <p:spPr bwMode="auto">
          <a:xfrm>
            <a:off x="1261440" y="3567113"/>
            <a:ext cx="172354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a-DK" sz="1800">
                <a:solidFill>
                  <a:schemeClr val="accent1"/>
                </a:solidFill>
              </a:rPr>
              <a:t>Specialistfokus</a:t>
            </a:r>
          </a:p>
          <a:p>
            <a:pPr algn="r"/>
            <a:r>
              <a:rPr lang="da-DK" sz="1800">
                <a:solidFill>
                  <a:schemeClr val="accent1"/>
                </a:solidFill>
              </a:rPr>
              <a:t>Elitært</a:t>
            </a:r>
          </a:p>
        </p:txBody>
      </p:sp>
      <p:sp>
        <p:nvSpPr>
          <p:cNvPr id="578582" name="Text Box 22"/>
          <p:cNvSpPr txBox="1">
            <a:spLocks noChangeArrowheads="1"/>
          </p:cNvSpPr>
          <p:nvPr/>
        </p:nvSpPr>
        <p:spPr bwMode="auto">
          <a:xfrm>
            <a:off x="35169" y="5006975"/>
            <a:ext cx="136447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a-DK" sz="1800">
                <a:solidFill>
                  <a:schemeClr val="accent1"/>
                </a:solidFill>
              </a:rPr>
              <a:t>Det almene</a:t>
            </a:r>
          </a:p>
          <a:p>
            <a:r>
              <a:rPr lang="da-DK" sz="1800">
                <a:solidFill>
                  <a:schemeClr val="accent1"/>
                </a:solidFill>
              </a:rPr>
              <a:t>Bredde</a:t>
            </a:r>
          </a:p>
          <a:p>
            <a:r>
              <a:rPr lang="da-DK" sz="1800">
                <a:solidFill>
                  <a:schemeClr val="accent1"/>
                </a:solidFill>
              </a:rPr>
              <a:t>Overblik</a:t>
            </a:r>
          </a:p>
        </p:txBody>
      </p:sp>
      <p:sp>
        <p:nvSpPr>
          <p:cNvPr id="578583" name="Text Box 23"/>
          <p:cNvSpPr txBox="1">
            <a:spLocks noChangeArrowheads="1"/>
          </p:cNvSpPr>
          <p:nvPr/>
        </p:nvSpPr>
        <p:spPr bwMode="auto">
          <a:xfrm>
            <a:off x="1258766" y="5883275"/>
            <a:ext cx="16979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a-DK" sz="1800">
                <a:solidFill>
                  <a:srgbClr val="FF3300"/>
                </a:solidFill>
              </a:rPr>
              <a:t>Sin egen herre</a:t>
            </a:r>
          </a:p>
          <a:p>
            <a:r>
              <a:rPr lang="da-DK" sz="1800">
                <a:solidFill>
                  <a:srgbClr val="FF3300"/>
                </a:solidFill>
              </a:rPr>
              <a:t>Tid er penge</a:t>
            </a:r>
          </a:p>
        </p:txBody>
      </p:sp>
      <p:sp>
        <p:nvSpPr>
          <p:cNvPr id="578584" name="Text Box 24"/>
          <p:cNvSpPr txBox="1">
            <a:spLocks noChangeArrowheads="1"/>
          </p:cNvSpPr>
          <p:nvPr/>
        </p:nvSpPr>
        <p:spPr bwMode="auto">
          <a:xfrm>
            <a:off x="2212731" y="908050"/>
            <a:ext cx="182614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a-DK" sz="1800">
                <a:solidFill>
                  <a:srgbClr val="FF3300"/>
                </a:solidFill>
              </a:rPr>
              <a:t>Pol/adm ledelse</a:t>
            </a:r>
          </a:p>
          <a:p>
            <a:r>
              <a:rPr lang="da-DK" sz="1800">
                <a:solidFill>
                  <a:srgbClr val="FF3300"/>
                </a:solidFill>
              </a:rPr>
              <a:t>Plads til møder</a:t>
            </a:r>
          </a:p>
        </p:txBody>
      </p:sp>
      <p:grpSp>
        <p:nvGrpSpPr>
          <p:cNvPr id="578586" name="Group 26"/>
          <p:cNvGrpSpPr>
            <a:grpSpLocks/>
          </p:cNvGrpSpPr>
          <p:nvPr/>
        </p:nvGrpSpPr>
        <p:grpSpPr bwMode="auto">
          <a:xfrm>
            <a:off x="6100397" y="763588"/>
            <a:ext cx="2652713" cy="1944687"/>
            <a:chOff x="2301" y="1290"/>
            <a:chExt cx="1671" cy="1471"/>
          </a:xfrm>
        </p:grpSpPr>
        <p:sp>
          <p:nvSpPr>
            <p:cNvPr id="578587" name="Text Box 27"/>
            <p:cNvSpPr txBox="1">
              <a:spLocks noChangeArrowheads="1"/>
            </p:cNvSpPr>
            <p:nvPr/>
          </p:nvSpPr>
          <p:spPr bwMode="auto">
            <a:xfrm>
              <a:off x="3552" y="2341"/>
              <a:ext cx="420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sz="1400">
                  <a:solidFill>
                    <a:srgbClr val="000066"/>
                  </a:solidFill>
                  <a:latin typeface="Arial Narrow" pitchFamily="34" charset="0"/>
                </a:rPr>
                <a:t>Praksis</a:t>
              </a:r>
            </a:p>
            <a:p>
              <a:r>
                <a:rPr lang="da-DK" sz="1400">
                  <a:solidFill>
                    <a:srgbClr val="000066"/>
                  </a:solidFill>
                  <a:latin typeface="Arial Narrow" pitchFamily="34" charset="0"/>
                </a:rPr>
                <a:t>sektor</a:t>
              </a:r>
            </a:p>
          </p:txBody>
        </p:sp>
        <p:grpSp>
          <p:nvGrpSpPr>
            <p:cNvPr id="578588" name="Group 28"/>
            <p:cNvGrpSpPr>
              <a:grpSpLocks/>
            </p:cNvGrpSpPr>
            <p:nvPr/>
          </p:nvGrpSpPr>
          <p:grpSpPr bwMode="auto">
            <a:xfrm>
              <a:off x="2711" y="1570"/>
              <a:ext cx="895" cy="952"/>
              <a:chOff x="4572" y="1842"/>
              <a:chExt cx="1404" cy="998"/>
            </a:xfrm>
          </p:grpSpPr>
          <p:sp>
            <p:nvSpPr>
              <p:cNvPr id="578589" name="Freeform 29"/>
              <p:cNvSpPr>
                <a:spLocks/>
              </p:cNvSpPr>
              <p:nvPr/>
            </p:nvSpPr>
            <p:spPr bwMode="auto">
              <a:xfrm>
                <a:off x="4572" y="2541"/>
                <a:ext cx="1404" cy="299"/>
              </a:xfrm>
              <a:custGeom>
                <a:avLst/>
                <a:gdLst>
                  <a:gd name="T0" fmla="*/ 0 w 3062"/>
                  <a:gd name="T1" fmla="*/ 789 h 790"/>
                  <a:gd name="T2" fmla="*/ 3061 w 3062"/>
                  <a:gd name="T3" fmla="*/ 789 h 790"/>
                  <a:gd name="T4" fmla="*/ 2596 w 3062"/>
                  <a:gd name="T5" fmla="*/ 0 h 790"/>
                  <a:gd name="T6" fmla="*/ 456 w 3062"/>
                  <a:gd name="T7" fmla="*/ 0 h 790"/>
                  <a:gd name="T8" fmla="*/ 0 w 3062"/>
                  <a:gd name="T9" fmla="*/ 789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2" h="790">
                    <a:moveTo>
                      <a:pt x="0" y="789"/>
                    </a:moveTo>
                    <a:lnTo>
                      <a:pt x="3061" y="789"/>
                    </a:lnTo>
                    <a:lnTo>
                      <a:pt x="2596" y="0"/>
                    </a:lnTo>
                    <a:lnTo>
                      <a:pt x="456" y="0"/>
                    </a:lnTo>
                    <a:lnTo>
                      <a:pt x="0" y="789"/>
                    </a:lnTo>
                  </a:path>
                </a:pathLst>
              </a:custGeom>
              <a:solidFill>
                <a:srgbClr val="FFB54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578590" name="Freeform 30"/>
              <p:cNvSpPr>
                <a:spLocks/>
              </p:cNvSpPr>
              <p:nvPr/>
            </p:nvSpPr>
            <p:spPr bwMode="auto">
              <a:xfrm>
                <a:off x="4805" y="2194"/>
                <a:ext cx="966" cy="319"/>
              </a:xfrm>
              <a:custGeom>
                <a:avLst/>
                <a:gdLst>
                  <a:gd name="T0" fmla="*/ 0 w 2107"/>
                  <a:gd name="T1" fmla="*/ 841 h 842"/>
                  <a:gd name="T2" fmla="*/ 2106 w 2107"/>
                  <a:gd name="T3" fmla="*/ 841 h 842"/>
                  <a:gd name="T4" fmla="*/ 1618 w 2107"/>
                  <a:gd name="T5" fmla="*/ 0 h 842"/>
                  <a:gd name="T6" fmla="*/ 489 w 2107"/>
                  <a:gd name="T7" fmla="*/ 0 h 842"/>
                  <a:gd name="T8" fmla="*/ 0 w 2107"/>
                  <a:gd name="T9" fmla="*/ 841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7" h="842">
                    <a:moveTo>
                      <a:pt x="0" y="841"/>
                    </a:moveTo>
                    <a:lnTo>
                      <a:pt x="2106" y="841"/>
                    </a:lnTo>
                    <a:lnTo>
                      <a:pt x="1618" y="0"/>
                    </a:lnTo>
                    <a:lnTo>
                      <a:pt x="489" y="0"/>
                    </a:lnTo>
                    <a:lnTo>
                      <a:pt x="0" y="841"/>
                    </a:lnTo>
                  </a:path>
                </a:pathLst>
              </a:custGeom>
              <a:solidFill>
                <a:srgbClr val="FFCA7D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578591" name="Freeform 31"/>
              <p:cNvSpPr>
                <a:spLocks/>
              </p:cNvSpPr>
              <p:nvPr/>
            </p:nvSpPr>
            <p:spPr bwMode="auto">
              <a:xfrm>
                <a:off x="5044" y="1842"/>
                <a:ext cx="499" cy="327"/>
              </a:xfrm>
              <a:custGeom>
                <a:avLst/>
                <a:gdLst>
                  <a:gd name="T0" fmla="*/ 0 w 1089"/>
                  <a:gd name="T1" fmla="*/ 913 h 914"/>
                  <a:gd name="T2" fmla="*/ 1088 w 1089"/>
                  <a:gd name="T3" fmla="*/ 913 h 914"/>
                  <a:gd name="T4" fmla="*/ 544 w 1089"/>
                  <a:gd name="T5" fmla="*/ 0 h 914"/>
                  <a:gd name="T6" fmla="*/ 0 w 1089"/>
                  <a:gd name="T7" fmla="*/ 913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89" h="914">
                    <a:moveTo>
                      <a:pt x="0" y="913"/>
                    </a:moveTo>
                    <a:lnTo>
                      <a:pt x="1088" y="913"/>
                    </a:lnTo>
                    <a:lnTo>
                      <a:pt x="544" y="0"/>
                    </a:lnTo>
                    <a:lnTo>
                      <a:pt x="0" y="913"/>
                    </a:lnTo>
                  </a:path>
                </a:pathLst>
              </a:custGeom>
              <a:solidFill>
                <a:srgbClr val="FFE8B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578592" name="Text Box 32"/>
            <p:cNvSpPr txBox="1">
              <a:spLocks noChangeArrowheads="1"/>
            </p:cNvSpPr>
            <p:nvPr/>
          </p:nvSpPr>
          <p:spPr bwMode="auto">
            <a:xfrm>
              <a:off x="2301" y="2369"/>
              <a:ext cx="534" cy="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sz="1400">
                  <a:solidFill>
                    <a:srgbClr val="000066"/>
                  </a:solidFill>
                  <a:latin typeface="Arial Narrow" pitchFamily="34" charset="0"/>
                </a:rPr>
                <a:t>Kommu-</a:t>
              </a:r>
            </a:p>
            <a:p>
              <a:r>
                <a:rPr lang="da-DK" sz="1400">
                  <a:solidFill>
                    <a:srgbClr val="000066"/>
                  </a:solidFill>
                  <a:latin typeface="Arial Narrow" pitchFamily="34" charset="0"/>
                </a:rPr>
                <a:t>nale tilbud</a:t>
              </a:r>
            </a:p>
          </p:txBody>
        </p:sp>
        <p:sp>
          <p:nvSpPr>
            <p:cNvPr id="578593" name="Text Box 33"/>
            <p:cNvSpPr txBox="1">
              <a:spLocks noChangeArrowheads="1"/>
            </p:cNvSpPr>
            <p:nvPr/>
          </p:nvSpPr>
          <p:spPr bwMode="auto">
            <a:xfrm>
              <a:off x="2879" y="1290"/>
              <a:ext cx="641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sz="1400">
                  <a:solidFill>
                    <a:srgbClr val="000066"/>
                  </a:solidFill>
                  <a:latin typeface="Arial Narrow" pitchFamily="34" charset="0"/>
                </a:rPr>
                <a:t>Regionernes</a:t>
              </a:r>
            </a:p>
            <a:p>
              <a:r>
                <a:rPr lang="da-DK" sz="1400">
                  <a:solidFill>
                    <a:srgbClr val="000066"/>
                  </a:solidFill>
                  <a:latin typeface="Arial Narrow" pitchFamily="34" charset="0"/>
                </a:rPr>
                <a:t>sygehuse</a:t>
              </a:r>
            </a:p>
          </p:txBody>
        </p:sp>
        <p:sp>
          <p:nvSpPr>
            <p:cNvPr id="578594" name="AutoShape 34"/>
            <p:cNvSpPr>
              <a:spLocks noChangeArrowheads="1"/>
            </p:cNvSpPr>
            <p:nvPr/>
          </p:nvSpPr>
          <p:spPr bwMode="auto">
            <a:xfrm rot="-298701">
              <a:off x="2710" y="1706"/>
              <a:ext cx="892" cy="978"/>
            </a:xfrm>
            <a:custGeom>
              <a:avLst/>
              <a:gdLst>
                <a:gd name="G0" fmla="+- 1613 0 0"/>
                <a:gd name="G1" fmla="+- 21600 0 1613"/>
                <a:gd name="G2" fmla="+- 21600 0 161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13" y="10800"/>
                  </a:moveTo>
                  <a:cubicBezTo>
                    <a:pt x="1613" y="15874"/>
                    <a:pt x="5726" y="19987"/>
                    <a:pt x="10800" y="19987"/>
                  </a:cubicBezTo>
                  <a:cubicBezTo>
                    <a:pt x="15874" y="19987"/>
                    <a:pt x="19987" y="15874"/>
                    <a:pt x="19987" y="10800"/>
                  </a:cubicBezTo>
                  <a:cubicBezTo>
                    <a:pt x="19987" y="5726"/>
                    <a:pt x="15874" y="1613"/>
                    <a:pt x="10800" y="1613"/>
                  </a:cubicBezTo>
                  <a:cubicBezTo>
                    <a:pt x="5726" y="1613"/>
                    <a:pt x="1613" y="5726"/>
                    <a:pt x="1613" y="1080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78595" name="Oval 35"/>
            <p:cNvSpPr>
              <a:spLocks noChangeArrowheads="1"/>
            </p:cNvSpPr>
            <p:nvPr/>
          </p:nvSpPr>
          <p:spPr bwMode="auto">
            <a:xfrm>
              <a:off x="2891" y="1924"/>
              <a:ext cx="559" cy="491"/>
            </a:xfrm>
            <a:prstGeom prst="ellipse">
              <a:avLst/>
            </a:prstGeom>
            <a:solidFill>
              <a:srgbClr val="CC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da-DK" sz="1200" dirty="0" err="1">
                  <a:solidFill>
                    <a:schemeClr val="bg1"/>
                  </a:solidFill>
                  <a:latin typeface="Arial Narrow" pitchFamily="34" charset="0"/>
                </a:rPr>
                <a:t>Sam-arbejde</a:t>
              </a:r>
              <a:endParaRPr lang="da-DK" sz="12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sp>
        <p:nvSpPr>
          <p:cNvPr id="578596" name="Text Box 36"/>
          <p:cNvSpPr txBox="1">
            <a:spLocks noChangeArrowheads="1"/>
          </p:cNvSpPr>
          <p:nvPr/>
        </p:nvSpPr>
        <p:spPr bwMode="auto">
          <a:xfrm>
            <a:off x="277641" y="1037054"/>
            <a:ext cx="3661311" cy="181588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a-DK" sz="2800" dirty="0">
                <a:solidFill>
                  <a:schemeClr val="accent2"/>
                </a:solidFill>
                <a:latin typeface="Arial Narrow" pitchFamily="34" charset="0"/>
              </a:rPr>
              <a:t>Et samarbejde </a:t>
            </a:r>
            <a:r>
              <a:rPr lang="da-DK" sz="2800" dirty="0" smtClean="0">
                <a:solidFill>
                  <a:schemeClr val="accent2"/>
                </a:solidFill>
                <a:latin typeface="Arial Narrow" pitchFamily="34" charset="0"/>
              </a:rPr>
              <a:t>udfordret </a:t>
            </a:r>
            <a:r>
              <a:rPr lang="da-DK" sz="2800" dirty="0">
                <a:solidFill>
                  <a:schemeClr val="accent2"/>
                </a:solidFill>
                <a:latin typeface="Arial Narrow" pitchFamily="34" charset="0"/>
              </a:rPr>
              <a:t>af mange </a:t>
            </a:r>
            <a:r>
              <a:rPr lang="da-DK" sz="2800" dirty="0" smtClean="0">
                <a:solidFill>
                  <a:schemeClr val="accent2"/>
                </a:solidFill>
                <a:latin typeface="Arial Narrow" pitchFamily="34" charset="0"/>
              </a:rPr>
              <a:t>strukturelle</a:t>
            </a:r>
            <a:r>
              <a:rPr lang="da-DK" sz="2800" dirty="0">
                <a:solidFill>
                  <a:schemeClr val="accent2"/>
                </a:solidFill>
                <a:latin typeface="Arial Narrow" pitchFamily="34" charset="0"/>
              </a:rPr>
              <a:t>, </a:t>
            </a:r>
            <a:r>
              <a:rPr lang="da-DK" sz="2800" dirty="0" err="1" smtClean="0">
                <a:solidFill>
                  <a:schemeClr val="accent2"/>
                </a:solidFill>
                <a:latin typeface="Arial Narrow" pitchFamily="34" charset="0"/>
              </a:rPr>
              <a:t>kul-turelle</a:t>
            </a:r>
            <a:r>
              <a:rPr lang="da-DK" sz="2800" dirty="0" smtClean="0">
                <a:solidFill>
                  <a:schemeClr val="accent2"/>
                </a:solidFill>
                <a:latin typeface="Arial Narrow" pitchFamily="34" charset="0"/>
              </a:rPr>
              <a:t> </a:t>
            </a:r>
            <a:r>
              <a:rPr lang="da-DK" sz="2800" dirty="0">
                <a:solidFill>
                  <a:schemeClr val="accent2"/>
                </a:solidFill>
                <a:latin typeface="Arial Narrow" pitchFamily="34" charset="0"/>
              </a:rPr>
              <a:t>og faglige </a:t>
            </a:r>
            <a:r>
              <a:rPr lang="da-DK" sz="2800" dirty="0" err="1" smtClean="0">
                <a:solidFill>
                  <a:schemeClr val="accent2"/>
                </a:solidFill>
                <a:latin typeface="Arial Narrow" pitchFamily="34" charset="0"/>
              </a:rPr>
              <a:t>snit-flader</a:t>
            </a:r>
            <a:r>
              <a:rPr lang="da-DK" sz="2800" dirty="0" smtClean="0">
                <a:solidFill>
                  <a:schemeClr val="accent2"/>
                </a:solidFill>
                <a:latin typeface="Arial Narrow" pitchFamily="34" charset="0"/>
              </a:rPr>
              <a:t> og modsætninger</a:t>
            </a:r>
            <a:endParaRPr lang="da-DK" sz="2800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sp>
        <p:nvSpPr>
          <p:cNvPr id="578597" name="Text Box 37"/>
          <p:cNvSpPr txBox="1">
            <a:spLocks noChangeArrowheads="1"/>
          </p:cNvSpPr>
          <p:nvPr/>
        </p:nvSpPr>
        <p:spPr bwMode="auto">
          <a:xfrm>
            <a:off x="3346939" y="5300664"/>
            <a:ext cx="3169626" cy="138499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a-DK" sz="2800" dirty="0">
                <a:solidFill>
                  <a:schemeClr val="accent2"/>
                </a:solidFill>
                <a:latin typeface="Arial Narrow" pitchFamily="34" charset="0"/>
              </a:rPr>
              <a:t>Kræver målrettet </a:t>
            </a:r>
            <a:r>
              <a:rPr lang="da-DK" sz="2800" dirty="0" err="1">
                <a:solidFill>
                  <a:schemeClr val="accent2"/>
                </a:solidFill>
                <a:latin typeface="Arial Narrow" pitchFamily="34" charset="0"/>
              </a:rPr>
              <a:t>po-litisk</a:t>
            </a:r>
            <a:r>
              <a:rPr lang="da-DK" sz="2800" dirty="0">
                <a:solidFill>
                  <a:schemeClr val="accent2"/>
                </a:solidFill>
                <a:latin typeface="Arial Narrow" pitchFamily="34" charset="0"/>
              </a:rPr>
              <a:t>, administrativ og </a:t>
            </a:r>
            <a:r>
              <a:rPr lang="da-DK" sz="2800" dirty="0" smtClean="0">
                <a:solidFill>
                  <a:schemeClr val="accent2"/>
                </a:solidFill>
                <a:latin typeface="Arial Narrow" pitchFamily="34" charset="0"/>
              </a:rPr>
              <a:t>sundhedsfaglig </a:t>
            </a:r>
            <a:r>
              <a:rPr lang="da-DK" sz="2800" dirty="0">
                <a:solidFill>
                  <a:schemeClr val="accent2"/>
                </a:solidFill>
                <a:latin typeface="Arial Narrow" pitchFamily="34" charset="0"/>
              </a:rPr>
              <a:t>ledelse</a:t>
            </a:r>
          </a:p>
        </p:txBody>
      </p:sp>
    </p:spTree>
    <p:extLst>
      <p:ext uri="{BB962C8B-B14F-4D97-AF65-F5344CB8AC3E}">
        <p14:creationId xmlns:p14="http://schemas.microsoft.com/office/powerpoint/2010/main" val="219823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8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78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78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78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78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78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78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78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78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8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78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78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578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578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57858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57858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78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8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78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578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57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57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578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9" dur="2000" fill="hold"/>
                                        <p:tgtEl>
                                          <p:spTgt spid="57857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2000" fill="hold"/>
                                        <p:tgtEl>
                                          <p:spTgt spid="57857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2000" fill="hold"/>
                                        <p:tgtEl>
                                          <p:spTgt spid="57858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5" dur="2000" fill="hold"/>
                                        <p:tgtEl>
                                          <p:spTgt spid="57857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78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578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57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0" dur="2000" fill="hold"/>
                                        <p:tgtEl>
                                          <p:spTgt spid="57858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2" dur="2000" fill="hold"/>
                                        <p:tgtEl>
                                          <p:spTgt spid="57858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06" dur="2000" fill="hold"/>
                                        <p:tgtEl>
                                          <p:spTgt spid="5785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10" dur="3000" fill="hold"/>
                                        <p:tgtEl>
                                          <p:spTgt spid="5785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78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9" dur="2000" fill="hold"/>
                                        <p:tgtEl>
                                          <p:spTgt spid="57857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1" dur="2000" fill="hold"/>
                                        <p:tgtEl>
                                          <p:spTgt spid="57857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3" dur="2000" fill="hold"/>
                                        <p:tgtEl>
                                          <p:spTgt spid="5785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5" dur="2000" fill="hold"/>
                                        <p:tgtEl>
                                          <p:spTgt spid="57858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7" dur="2000" fill="hold"/>
                                        <p:tgtEl>
                                          <p:spTgt spid="57858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8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9" dur="2000" fill="hold"/>
                                        <p:tgtEl>
                                          <p:spTgt spid="5785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78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78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78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78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562" grpId="0" animBg="1"/>
      <p:bldP spid="578564" grpId="0" animBg="1"/>
      <p:bldP spid="578565" grpId="0"/>
      <p:bldP spid="578566" grpId="0"/>
      <p:bldP spid="578567" grpId="0" animBg="1"/>
      <p:bldP spid="578568" grpId="0"/>
      <p:bldP spid="578569" grpId="0"/>
      <p:bldP spid="578570" grpId="0" animBg="1"/>
      <p:bldP spid="578571" grpId="0" animBg="1"/>
      <p:bldP spid="578572" grpId="0" animBg="1"/>
      <p:bldP spid="578577" grpId="0"/>
      <p:bldP spid="578577" grpId="1"/>
      <p:bldP spid="578577" grpId="2"/>
      <p:bldP spid="578578" grpId="0" animBg="1"/>
      <p:bldP spid="578578" grpId="1" animBg="1"/>
      <p:bldP spid="578579" grpId="0"/>
      <p:bldP spid="578579" grpId="1"/>
      <p:bldP spid="578579" grpId="2"/>
      <p:bldP spid="578580" grpId="0" animBg="1"/>
      <p:bldP spid="578580" grpId="1" animBg="1"/>
      <p:bldP spid="578581" grpId="0"/>
      <p:bldP spid="578581" grpId="1"/>
      <p:bldP spid="578581" grpId="2"/>
      <p:bldP spid="578582" grpId="0"/>
      <p:bldP spid="578582" grpId="1"/>
      <p:bldP spid="578582" grpId="2"/>
      <p:bldP spid="578583" grpId="0"/>
      <p:bldP spid="578583" grpId="1"/>
      <p:bldP spid="578583" grpId="2"/>
      <p:bldP spid="578584" grpId="0"/>
      <p:bldP spid="578584" grpId="1"/>
      <p:bldP spid="578584" grpId="2"/>
      <p:bldP spid="578596" grpId="0" animBg="1"/>
      <p:bldP spid="578596" grpId="1" animBg="1"/>
      <p:bldP spid="578597" grpId="0" animBg="1"/>
      <p:bldP spid="57859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3935" y="1290464"/>
            <a:ext cx="3704009" cy="914400"/>
          </a:xfrm>
        </p:spPr>
        <p:txBody>
          <a:bodyPr/>
          <a:lstStyle/>
          <a:p>
            <a:r>
              <a:rPr lang="da-DK" dirty="0" smtClean="0"/>
              <a:t>Sundhedsvæsenet i Danmark</a:t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499992" y="548680"/>
            <a:ext cx="4320480" cy="3416424"/>
          </a:xfrm>
        </p:spPr>
        <p:txBody>
          <a:bodyPr/>
          <a:lstStyle/>
          <a:p>
            <a:r>
              <a:rPr lang="da-DK" sz="1800" dirty="0" smtClean="0">
                <a:solidFill>
                  <a:schemeClr val="accent6"/>
                </a:solidFill>
              </a:rPr>
              <a:t>Det nære sundhedsvæsen:</a:t>
            </a:r>
          </a:p>
          <a:p>
            <a:pPr lvl="1"/>
            <a:r>
              <a:rPr lang="da-DK" sz="1600" dirty="0" smtClean="0">
                <a:solidFill>
                  <a:schemeClr val="accent6"/>
                </a:solidFill>
              </a:rPr>
              <a:t>Praksissektor</a:t>
            </a:r>
          </a:p>
          <a:p>
            <a:pPr lvl="1"/>
            <a:r>
              <a:rPr lang="da-DK" sz="1600" dirty="0" smtClean="0">
                <a:solidFill>
                  <a:schemeClr val="accent6"/>
                </a:solidFill>
              </a:rPr>
              <a:t>Kommunale tilbud</a:t>
            </a:r>
          </a:p>
          <a:p>
            <a:pPr lvl="1"/>
            <a:r>
              <a:rPr lang="da-DK" sz="1600" dirty="0" smtClean="0">
                <a:solidFill>
                  <a:schemeClr val="accent6"/>
                </a:solidFill>
              </a:rPr>
              <a:t>Specialisttilbud</a:t>
            </a:r>
          </a:p>
          <a:p>
            <a:r>
              <a:rPr lang="da-DK" sz="1800" dirty="0" smtClean="0">
                <a:solidFill>
                  <a:schemeClr val="accent6"/>
                </a:solidFill>
              </a:rPr>
              <a:t>Teknologien fra det specialiserede sundhedsvæsen (sygehusene) sætter rammerne</a:t>
            </a:r>
          </a:p>
          <a:p>
            <a:pPr lvl="1"/>
            <a:r>
              <a:rPr lang="da-DK" sz="1600" dirty="0" smtClean="0">
                <a:solidFill>
                  <a:schemeClr val="accent6"/>
                </a:solidFill>
              </a:rPr>
              <a:t>Lægespecialisering</a:t>
            </a:r>
          </a:p>
          <a:p>
            <a:pPr lvl="1"/>
            <a:r>
              <a:rPr lang="da-DK" sz="1600" dirty="0" err="1" smtClean="0">
                <a:solidFill>
                  <a:schemeClr val="accent6"/>
                </a:solidFill>
              </a:rPr>
              <a:t>LEANet</a:t>
            </a:r>
            <a:r>
              <a:rPr lang="da-DK" sz="1600" dirty="0" smtClean="0">
                <a:solidFill>
                  <a:schemeClr val="accent6"/>
                </a:solidFill>
              </a:rPr>
              <a:t> indsats – opdelte, korte forløb</a:t>
            </a:r>
          </a:p>
          <a:p>
            <a:pPr lvl="1"/>
            <a:r>
              <a:rPr lang="da-DK" sz="1600" dirty="0" smtClean="0">
                <a:solidFill>
                  <a:schemeClr val="accent6"/>
                </a:solidFill>
              </a:rPr>
              <a:t>Færre, større sygehuse</a:t>
            </a:r>
          </a:p>
          <a:p>
            <a:pPr lvl="1"/>
            <a:r>
              <a:rPr lang="da-DK" sz="1600" dirty="0" smtClean="0">
                <a:solidFill>
                  <a:schemeClr val="accent6"/>
                </a:solidFill>
              </a:rPr>
              <a:t>Kronikerindsatser (og demografi)</a:t>
            </a:r>
          </a:p>
          <a:p>
            <a:r>
              <a:rPr lang="da-DK" sz="1800" dirty="0" smtClean="0">
                <a:solidFill>
                  <a:schemeClr val="accent6"/>
                </a:solidFill>
              </a:rPr>
              <a:t>Det tager tid at udvikle det nære sundhedsvæsen</a:t>
            </a:r>
          </a:p>
          <a:p>
            <a:pPr lvl="1"/>
            <a:r>
              <a:rPr lang="da-DK" sz="1400" dirty="0" smtClean="0">
                <a:solidFill>
                  <a:schemeClr val="accent6"/>
                </a:solidFill>
              </a:rPr>
              <a:t>At udvikle og implementere</a:t>
            </a:r>
          </a:p>
          <a:p>
            <a:pPr lvl="1"/>
            <a:r>
              <a:rPr lang="da-DK" sz="1400" dirty="0" smtClean="0">
                <a:solidFill>
                  <a:schemeClr val="accent6"/>
                </a:solidFill>
              </a:rPr>
              <a:t>At effektdokumentere (evidens)</a:t>
            </a:r>
          </a:p>
          <a:p>
            <a:pPr lvl="1"/>
            <a:r>
              <a:rPr lang="da-DK" sz="1400" dirty="0" smtClean="0">
                <a:solidFill>
                  <a:schemeClr val="accent6"/>
                </a:solidFill>
              </a:rPr>
              <a:t>I en kompliceret struktur</a:t>
            </a:r>
          </a:p>
          <a:p>
            <a:pPr lvl="1"/>
            <a:r>
              <a:rPr lang="da-DK" sz="1400" dirty="0" smtClean="0">
                <a:solidFill>
                  <a:schemeClr val="accent6"/>
                </a:solidFill>
              </a:rPr>
              <a:t>Med stram økonomi og ingen national finansieringsplan</a:t>
            </a:r>
          </a:p>
          <a:p>
            <a:pPr lvl="1"/>
            <a:r>
              <a:rPr lang="da-DK" sz="1400" dirty="0" smtClean="0">
                <a:solidFill>
                  <a:schemeClr val="accent6"/>
                </a:solidFill>
              </a:rPr>
              <a:t>Og mange forskellige kulturer og styringsparadigmer</a:t>
            </a:r>
          </a:p>
          <a:p>
            <a:pPr lvl="1"/>
            <a:endParaRPr lang="da-DK" sz="1600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11560" y="1988840"/>
            <a:ext cx="3313113" cy="2790825"/>
            <a:chOff x="3470" y="1706"/>
            <a:chExt cx="2087" cy="1758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3910" y="1935"/>
              <a:ext cx="1508" cy="1043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Bermuda</a:t>
              </a:r>
            </a:p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trekant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927" y="3022"/>
              <a:ext cx="63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sz="2000">
                  <a:solidFill>
                    <a:srgbClr val="000066"/>
                  </a:solidFill>
                  <a:latin typeface="Times New Roman" pitchFamily="18" charset="0"/>
                </a:rPr>
                <a:t>Praksis-</a:t>
              </a:r>
            </a:p>
            <a:p>
              <a:r>
                <a:rPr lang="da-DK" sz="2000">
                  <a:solidFill>
                    <a:srgbClr val="000066"/>
                  </a:solidFill>
                  <a:latin typeface="Times New Roman" pitchFamily="18" charset="0"/>
                </a:rPr>
                <a:t>sektor</a:t>
              </a:r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3996" y="1918"/>
              <a:ext cx="1296" cy="998"/>
              <a:chOff x="4572" y="1842"/>
              <a:chExt cx="1404" cy="998"/>
            </a:xfrm>
          </p:grpSpPr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4572" y="2541"/>
                <a:ext cx="1404" cy="299"/>
              </a:xfrm>
              <a:custGeom>
                <a:avLst/>
                <a:gdLst>
                  <a:gd name="T0" fmla="*/ 0 w 3062"/>
                  <a:gd name="T1" fmla="*/ 789 h 790"/>
                  <a:gd name="T2" fmla="*/ 3061 w 3062"/>
                  <a:gd name="T3" fmla="*/ 789 h 790"/>
                  <a:gd name="T4" fmla="*/ 2596 w 3062"/>
                  <a:gd name="T5" fmla="*/ 0 h 790"/>
                  <a:gd name="T6" fmla="*/ 456 w 3062"/>
                  <a:gd name="T7" fmla="*/ 0 h 790"/>
                  <a:gd name="T8" fmla="*/ 0 w 3062"/>
                  <a:gd name="T9" fmla="*/ 789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2" h="790">
                    <a:moveTo>
                      <a:pt x="0" y="789"/>
                    </a:moveTo>
                    <a:lnTo>
                      <a:pt x="3061" y="789"/>
                    </a:lnTo>
                    <a:lnTo>
                      <a:pt x="2596" y="0"/>
                    </a:lnTo>
                    <a:lnTo>
                      <a:pt x="456" y="0"/>
                    </a:lnTo>
                    <a:lnTo>
                      <a:pt x="0" y="789"/>
                    </a:lnTo>
                  </a:path>
                </a:pathLst>
              </a:custGeom>
              <a:solidFill>
                <a:srgbClr val="FFB54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4805" y="2194"/>
                <a:ext cx="966" cy="319"/>
              </a:xfrm>
              <a:custGeom>
                <a:avLst/>
                <a:gdLst>
                  <a:gd name="T0" fmla="*/ 0 w 2107"/>
                  <a:gd name="T1" fmla="*/ 841 h 842"/>
                  <a:gd name="T2" fmla="*/ 2106 w 2107"/>
                  <a:gd name="T3" fmla="*/ 841 h 842"/>
                  <a:gd name="T4" fmla="*/ 1618 w 2107"/>
                  <a:gd name="T5" fmla="*/ 0 h 842"/>
                  <a:gd name="T6" fmla="*/ 489 w 2107"/>
                  <a:gd name="T7" fmla="*/ 0 h 842"/>
                  <a:gd name="T8" fmla="*/ 0 w 2107"/>
                  <a:gd name="T9" fmla="*/ 841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7" h="842">
                    <a:moveTo>
                      <a:pt x="0" y="841"/>
                    </a:moveTo>
                    <a:lnTo>
                      <a:pt x="2106" y="841"/>
                    </a:lnTo>
                    <a:lnTo>
                      <a:pt x="1618" y="0"/>
                    </a:lnTo>
                    <a:lnTo>
                      <a:pt x="489" y="0"/>
                    </a:lnTo>
                    <a:lnTo>
                      <a:pt x="0" y="841"/>
                    </a:lnTo>
                  </a:path>
                </a:pathLst>
              </a:custGeom>
              <a:solidFill>
                <a:srgbClr val="FFCA7D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5044" y="1842"/>
                <a:ext cx="499" cy="327"/>
              </a:xfrm>
              <a:custGeom>
                <a:avLst/>
                <a:gdLst>
                  <a:gd name="T0" fmla="*/ 0 w 1089"/>
                  <a:gd name="T1" fmla="*/ 913 h 914"/>
                  <a:gd name="T2" fmla="*/ 1088 w 1089"/>
                  <a:gd name="T3" fmla="*/ 913 h 914"/>
                  <a:gd name="T4" fmla="*/ 544 w 1089"/>
                  <a:gd name="T5" fmla="*/ 0 h 914"/>
                  <a:gd name="T6" fmla="*/ 0 w 1089"/>
                  <a:gd name="T7" fmla="*/ 913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89" h="914">
                    <a:moveTo>
                      <a:pt x="0" y="913"/>
                    </a:moveTo>
                    <a:lnTo>
                      <a:pt x="1088" y="913"/>
                    </a:lnTo>
                    <a:lnTo>
                      <a:pt x="544" y="0"/>
                    </a:lnTo>
                    <a:lnTo>
                      <a:pt x="0" y="913"/>
                    </a:lnTo>
                  </a:path>
                </a:pathLst>
              </a:custGeom>
              <a:solidFill>
                <a:srgbClr val="FFE8B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3470" y="2852"/>
              <a:ext cx="93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sz="2400">
                  <a:solidFill>
                    <a:srgbClr val="000066"/>
                  </a:solidFill>
                  <a:latin typeface="Times New Roman" pitchFamily="18" charset="0"/>
                </a:rPr>
                <a:t>Kommu-</a:t>
              </a:r>
            </a:p>
            <a:p>
              <a:r>
                <a:rPr lang="da-DK" sz="2400">
                  <a:solidFill>
                    <a:srgbClr val="000066"/>
                  </a:solidFill>
                  <a:latin typeface="Times New Roman" pitchFamily="18" charset="0"/>
                </a:rPr>
                <a:t>nale tilbud</a:t>
              </a:r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4254" y="1706"/>
              <a:ext cx="8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sz="2400" dirty="0">
                  <a:solidFill>
                    <a:srgbClr val="000066"/>
                  </a:solidFill>
                  <a:latin typeface="Times New Roman" pitchFamily="18" charset="0"/>
                </a:rPr>
                <a:t>Sygehuse</a:t>
              </a:r>
            </a:p>
          </p:txBody>
        </p:sp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 rot="-298701">
              <a:off x="4076" y="1964"/>
              <a:ext cx="1174" cy="1178"/>
            </a:xfrm>
            <a:custGeom>
              <a:avLst/>
              <a:gdLst>
                <a:gd name="G0" fmla="+- 1613 0 0"/>
                <a:gd name="G1" fmla="+- 21600 0 1613"/>
                <a:gd name="G2" fmla="+- 21600 0 161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13" y="10800"/>
                  </a:moveTo>
                  <a:cubicBezTo>
                    <a:pt x="1613" y="15874"/>
                    <a:pt x="5726" y="19987"/>
                    <a:pt x="10800" y="19987"/>
                  </a:cubicBezTo>
                  <a:cubicBezTo>
                    <a:pt x="15874" y="19987"/>
                    <a:pt x="19987" y="15874"/>
                    <a:pt x="19987" y="10800"/>
                  </a:cubicBezTo>
                  <a:cubicBezTo>
                    <a:pt x="19987" y="5726"/>
                    <a:pt x="15874" y="1613"/>
                    <a:pt x="10800" y="1613"/>
                  </a:cubicBezTo>
                  <a:cubicBezTo>
                    <a:pt x="5726" y="1613"/>
                    <a:pt x="1613" y="5726"/>
                    <a:pt x="1613" y="1080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4423" y="2379"/>
              <a:ext cx="460" cy="28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10800" rIns="18000" bIns="10800">
              <a:spAutoFit/>
            </a:bodyPr>
            <a:lstStyle/>
            <a:p>
              <a:pPr algn="ctr"/>
              <a:r>
                <a:rPr lang="da-DK" sz="1400" dirty="0" smtClean="0">
                  <a:solidFill>
                    <a:schemeClr val="bg1"/>
                  </a:solidFill>
                  <a:latin typeface="Times New Roman" pitchFamily="18" charset="0"/>
                </a:rPr>
                <a:t>Borger/</a:t>
              </a:r>
            </a:p>
            <a:p>
              <a:pPr algn="ctr"/>
              <a:r>
                <a:rPr lang="da-DK" sz="1400" dirty="0" smtClean="0">
                  <a:solidFill>
                    <a:schemeClr val="bg1"/>
                  </a:solidFill>
                  <a:latin typeface="Times New Roman" pitchFamily="18" charset="0"/>
                </a:rPr>
                <a:t>Patient</a:t>
              </a:r>
              <a:endParaRPr lang="da-DK" sz="14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15" name="Tekstboks 14"/>
          <p:cNvSpPr txBox="1"/>
          <p:nvPr/>
        </p:nvSpPr>
        <p:spPr>
          <a:xfrm>
            <a:off x="395536" y="5229200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a-DK" dirty="0" smtClean="0">
                <a:solidFill>
                  <a:schemeClr val="accent6"/>
                </a:solidFill>
              </a:rPr>
              <a:t>Fra 3+% vækst </a:t>
            </a:r>
            <a:r>
              <a:rPr lang="da-DK" dirty="0" err="1" smtClean="0">
                <a:solidFill>
                  <a:schemeClr val="accent6"/>
                </a:solidFill>
              </a:rPr>
              <a:t>pa</a:t>
            </a:r>
            <a:r>
              <a:rPr lang="da-DK" dirty="0" smtClean="0">
                <a:solidFill>
                  <a:schemeClr val="accent6"/>
                </a:solidFill>
              </a:rPr>
              <a:t> til ½% vækst </a:t>
            </a:r>
            <a:r>
              <a:rPr lang="da-DK" dirty="0" err="1" smtClean="0">
                <a:solidFill>
                  <a:schemeClr val="accent6"/>
                </a:solidFill>
              </a:rPr>
              <a:t>pa</a:t>
            </a:r>
            <a:endParaRPr lang="da-DK" dirty="0" smtClean="0">
              <a:solidFill>
                <a:schemeClr val="accent6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a-DK" dirty="0" err="1" smtClean="0">
                <a:solidFill>
                  <a:schemeClr val="accent6"/>
                </a:solidFill>
              </a:rPr>
              <a:t>Inoptimale</a:t>
            </a:r>
            <a:r>
              <a:rPr lang="da-DK" dirty="0" smtClean="0">
                <a:solidFill>
                  <a:schemeClr val="accent6"/>
                </a:solidFill>
              </a:rPr>
              <a:t> finansieringsmekanismer</a:t>
            </a:r>
            <a:endParaRPr lang="da-DK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25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Opgaver og udfordringer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idx="1"/>
          </p:nvPr>
        </p:nvSpPr>
        <p:spPr>
          <a:xfrm>
            <a:off x="457200" y="1493094"/>
            <a:ext cx="4040188" cy="639762"/>
          </a:xfrm>
        </p:spPr>
        <p:txBody>
          <a:bodyPr/>
          <a:lstStyle/>
          <a:p>
            <a:r>
              <a:rPr lang="da-DK" dirty="0" smtClean="0"/>
              <a:t>Opgaver</a:t>
            </a:r>
            <a:endParaRPr lang="da-DK" dirty="0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2"/>
          </p:nvPr>
        </p:nvSpPr>
        <p:spPr>
          <a:xfrm>
            <a:off x="395536" y="2060848"/>
            <a:ext cx="3672408" cy="3951288"/>
          </a:xfrm>
        </p:spPr>
        <p:txBody>
          <a:bodyPr/>
          <a:lstStyle/>
          <a:p>
            <a:r>
              <a:rPr lang="da-DK" dirty="0" smtClean="0">
                <a:solidFill>
                  <a:schemeClr val="accent6"/>
                </a:solidFill>
              </a:rPr>
              <a:t>Definere og udvikle det nære sundhedsvæsen</a:t>
            </a:r>
          </a:p>
          <a:p>
            <a:r>
              <a:rPr lang="da-DK" dirty="0" smtClean="0">
                <a:solidFill>
                  <a:schemeClr val="accent6"/>
                </a:solidFill>
              </a:rPr>
              <a:t>Ny sundhedstilbud i nye rammer og institutioner</a:t>
            </a:r>
          </a:p>
          <a:p>
            <a:r>
              <a:rPr lang="da-DK" dirty="0" smtClean="0">
                <a:solidFill>
                  <a:schemeClr val="accent6"/>
                </a:solidFill>
              </a:rPr>
              <a:t>Drift, ledelse, organisering, finansiering og dokumentation</a:t>
            </a:r>
          </a:p>
          <a:p>
            <a:r>
              <a:rPr lang="da-DK" dirty="0" smtClean="0">
                <a:solidFill>
                  <a:schemeClr val="accent6"/>
                </a:solidFill>
              </a:rPr>
              <a:t>Koordination mellem sektorerne</a:t>
            </a:r>
          </a:p>
          <a:p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3"/>
          </p:nvPr>
        </p:nvSpPr>
        <p:spPr>
          <a:xfrm>
            <a:off x="4645025" y="1988840"/>
            <a:ext cx="4041775" cy="639762"/>
          </a:xfrm>
        </p:spPr>
        <p:txBody>
          <a:bodyPr/>
          <a:lstStyle/>
          <a:p>
            <a:r>
              <a:rPr lang="da-DK" dirty="0" smtClean="0"/>
              <a:t>Udfordringer</a:t>
            </a:r>
            <a:endParaRPr lang="da-DK" dirty="0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4"/>
          </p:nvPr>
        </p:nvSpPr>
        <p:spPr>
          <a:xfrm>
            <a:off x="4489648" y="2564904"/>
            <a:ext cx="4618856" cy="3951288"/>
          </a:xfrm>
        </p:spPr>
        <p:txBody>
          <a:bodyPr/>
          <a:lstStyle/>
          <a:p>
            <a:r>
              <a:rPr lang="da-DK" sz="2200" dirty="0" smtClean="0">
                <a:solidFill>
                  <a:schemeClr val="accent6"/>
                </a:solidFill>
              </a:rPr>
              <a:t>Diffus opgave men store forventninger</a:t>
            </a:r>
          </a:p>
          <a:p>
            <a:r>
              <a:rPr lang="da-DK" sz="2200" dirty="0" smtClean="0">
                <a:solidFill>
                  <a:schemeClr val="accent6"/>
                </a:solidFill>
              </a:rPr>
              <a:t>Stram økonomi og ingen national finansieringsplan</a:t>
            </a:r>
          </a:p>
          <a:p>
            <a:r>
              <a:rPr lang="da-DK" sz="2200" dirty="0" smtClean="0">
                <a:solidFill>
                  <a:schemeClr val="accent6"/>
                </a:solidFill>
              </a:rPr>
              <a:t>Sygehusene sætter </a:t>
            </a:r>
            <a:r>
              <a:rPr lang="da-DK" sz="2200" dirty="0" smtClean="0">
                <a:solidFill>
                  <a:schemeClr val="accent6"/>
                </a:solidFill>
              </a:rPr>
              <a:t>betingelserne – ikke af ond vilje</a:t>
            </a:r>
            <a:endParaRPr lang="da-DK" sz="2200" dirty="0" smtClean="0">
              <a:solidFill>
                <a:schemeClr val="accent6"/>
              </a:solidFill>
            </a:endParaRPr>
          </a:p>
          <a:p>
            <a:r>
              <a:rPr lang="da-DK" sz="2200" dirty="0" smtClean="0">
                <a:solidFill>
                  <a:schemeClr val="accent6"/>
                </a:solidFill>
              </a:rPr>
              <a:t>Incitamenter går ikke i </a:t>
            </a:r>
            <a:r>
              <a:rPr lang="da-DK" sz="2200" dirty="0" smtClean="0">
                <a:solidFill>
                  <a:schemeClr val="accent6"/>
                </a:solidFill>
              </a:rPr>
              <a:t>takt</a:t>
            </a:r>
          </a:p>
          <a:p>
            <a:r>
              <a:rPr lang="da-DK" sz="2200" dirty="0" smtClean="0">
                <a:solidFill>
                  <a:schemeClr val="accent6"/>
                </a:solidFill>
              </a:rPr>
              <a:t>Opgaveglidning ikke overdragelse</a:t>
            </a:r>
            <a:r>
              <a:rPr lang="da-DK" sz="2200" dirty="0" smtClean="0">
                <a:solidFill>
                  <a:schemeClr val="accent6"/>
                </a:solidFill>
              </a:rPr>
              <a:t> </a:t>
            </a:r>
            <a:endParaRPr lang="da-DK" sz="2200" dirty="0" smtClean="0">
              <a:solidFill>
                <a:schemeClr val="accent6"/>
              </a:solidFill>
            </a:endParaRPr>
          </a:p>
          <a:p>
            <a:r>
              <a:rPr lang="da-DK" sz="2200" dirty="0" smtClean="0">
                <a:solidFill>
                  <a:schemeClr val="accent6"/>
                </a:solidFill>
              </a:rPr>
              <a:t>Koordination mellem tre meget forskellige </a:t>
            </a:r>
            <a:r>
              <a:rPr lang="da-DK" sz="2200" dirty="0" err="1" smtClean="0">
                <a:solidFill>
                  <a:schemeClr val="accent6"/>
                </a:solidFill>
              </a:rPr>
              <a:t>sektorerer</a:t>
            </a:r>
            <a:endParaRPr lang="da-DK" sz="2200" dirty="0">
              <a:solidFill>
                <a:schemeClr val="accent6"/>
              </a:solidFill>
            </a:endParaRPr>
          </a:p>
        </p:txBody>
      </p: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6616137" y="-99392"/>
            <a:ext cx="1916303" cy="1987287"/>
            <a:chOff x="3470" y="1483"/>
            <a:chExt cx="2130" cy="1982"/>
          </a:xfrm>
        </p:grpSpPr>
        <p:sp>
          <p:nvSpPr>
            <p:cNvPr id="11" name="AutoShape 4"/>
            <p:cNvSpPr>
              <a:spLocks noChangeArrowheads="1"/>
            </p:cNvSpPr>
            <p:nvPr/>
          </p:nvSpPr>
          <p:spPr bwMode="auto">
            <a:xfrm>
              <a:off x="3910" y="1935"/>
              <a:ext cx="1508" cy="1043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Bermuda</a:t>
              </a:r>
            </a:p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trekant</a:t>
              </a:r>
            </a:p>
          </p:txBody>
        </p:sp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4927" y="3022"/>
              <a:ext cx="673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Praksis-</a:t>
              </a:r>
            </a:p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sektor</a:t>
              </a:r>
            </a:p>
          </p:txBody>
        </p:sp>
        <p:grpSp>
          <p:nvGrpSpPr>
            <p:cNvPr id="13" name="Group 6"/>
            <p:cNvGrpSpPr>
              <a:grpSpLocks/>
            </p:cNvGrpSpPr>
            <p:nvPr/>
          </p:nvGrpSpPr>
          <p:grpSpPr bwMode="auto">
            <a:xfrm>
              <a:off x="3996" y="1918"/>
              <a:ext cx="1296" cy="998"/>
              <a:chOff x="4572" y="1842"/>
              <a:chExt cx="1404" cy="998"/>
            </a:xfrm>
          </p:grpSpPr>
          <p:sp>
            <p:nvSpPr>
              <p:cNvPr id="18" name="Freeform 7"/>
              <p:cNvSpPr>
                <a:spLocks/>
              </p:cNvSpPr>
              <p:nvPr/>
            </p:nvSpPr>
            <p:spPr bwMode="auto">
              <a:xfrm>
                <a:off x="4572" y="2541"/>
                <a:ext cx="1404" cy="299"/>
              </a:xfrm>
              <a:custGeom>
                <a:avLst/>
                <a:gdLst>
                  <a:gd name="T0" fmla="*/ 0 w 3062"/>
                  <a:gd name="T1" fmla="*/ 789 h 790"/>
                  <a:gd name="T2" fmla="*/ 3061 w 3062"/>
                  <a:gd name="T3" fmla="*/ 789 h 790"/>
                  <a:gd name="T4" fmla="*/ 2596 w 3062"/>
                  <a:gd name="T5" fmla="*/ 0 h 790"/>
                  <a:gd name="T6" fmla="*/ 456 w 3062"/>
                  <a:gd name="T7" fmla="*/ 0 h 790"/>
                  <a:gd name="T8" fmla="*/ 0 w 3062"/>
                  <a:gd name="T9" fmla="*/ 789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2" h="790">
                    <a:moveTo>
                      <a:pt x="0" y="789"/>
                    </a:moveTo>
                    <a:lnTo>
                      <a:pt x="3061" y="789"/>
                    </a:lnTo>
                    <a:lnTo>
                      <a:pt x="2596" y="0"/>
                    </a:lnTo>
                    <a:lnTo>
                      <a:pt x="456" y="0"/>
                    </a:lnTo>
                    <a:lnTo>
                      <a:pt x="0" y="789"/>
                    </a:lnTo>
                  </a:path>
                </a:pathLst>
              </a:custGeom>
              <a:solidFill>
                <a:srgbClr val="FFB54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9" name="Freeform 8"/>
              <p:cNvSpPr>
                <a:spLocks/>
              </p:cNvSpPr>
              <p:nvPr/>
            </p:nvSpPr>
            <p:spPr bwMode="auto">
              <a:xfrm>
                <a:off x="4805" y="2194"/>
                <a:ext cx="966" cy="319"/>
              </a:xfrm>
              <a:custGeom>
                <a:avLst/>
                <a:gdLst>
                  <a:gd name="T0" fmla="*/ 0 w 2107"/>
                  <a:gd name="T1" fmla="*/ 841 h 842"/>
                  <a:gd name="T2" fmla="*/ 2106 w 2107"/>
                  <a:gd name="T3" fmla="*/ 841 h 842"/>
                  <a:gd name="T4" fmla="*/ 1618 w 2107"/>
                  <a:gd name="T5" fmla="*/ 0 h 842"/>
                  <a:gd name="T6" fmla="*/ 489 w 2107"/>
                  <a:gd name="T7" fmla="*/ 0 h 842"/>
                  <a:gd name="T8" fmla="*/ 0 w 2107"/>
                  <a:gd name="T9" fmla="*/ 841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7" h="842">
                    <a:moveTo>
                      <a:pt x="0" y="841"/>
                    </a:moveTo>
                    <a:lnTo>
                      <a:pt x="2106" y="841"/>
                    </a:lnTo>
                    <a:lnTo>
                      <a:pt x="1618" y="0"/>
                    </a:lnTo>
                    <a:lnTo>
                      <a:pt x="489" y="0"/>
                    </a:lnTo>
                    <a:lnTo>
                      <a:pt x="0" y="841"/>
                    </a:lnTo>
                  </a:path>
                </a:pathLst>
              </a:custGeom>
              <a:solidFill>
                <a:srgbClr val="FFCA7D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20" name="Freeform 9"/>
              <p:cNvSpPr>
                <a:spLocks/>
              </p:cNvSpPr>
              <p:nvPr/>
            </p:nvSpPr>
            <p:spPr bwMode="auto">
              <a:xfrm>
                <a:off x="5044" y="1842"/>
                <a:ext cx="499" cy="327"/>
              </a:xfrm>
              <a:custGeom>
                <a:avLst/>
                <a:gdLst>
                  <a:gd name="T0" fmla="*/ 0 w 1089"/>
                  <a:gd name="T1" fmla="*/ 913 h 914"/>
                  <a:gd name="T2" fmla="*/ 1088 w 1089"/>
                  <a:gd name="T3" fmla="*/ 913 h 914"/>
                  <a:gd name="T4" fmla="*/ 544 w 1089"/>
                  <a:gd name="T5" fmla="*/ 0 h 914"/>
                  <a:gd name="T6" fmla="*/ 0 w 1089"/>
                  <a:gd name="T7" fmla="*/ 913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89" h="914">
                    <a:moveTo>
                      <a:pt x="0" y="913"/>
                    </a:moveTo>
                    <a:lnTo>
                      <a:pt x="1088" y="913"/>
                    </a:lnTo>
                    <a:lnTo>
                      <a:pt x="544" y="0"/>
                    </a:lnTo>
                    <a:lnTo>
                      <a:pt x="0" y="913"/>
                    </a:lnTo>
                  </a:path>
                </a:pathLst>
              </a:custGeom>
              <a:solidFill>
                <a:srgbClr val="FFE8B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3470" y="3021"/>
              <a:ext cx="844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Kommu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nale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 tilbud</a:t>
              </a:r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4170" y="1483"/>
              <a:ext cx="77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smtClean="0">
                  <a:solidFill>
                    <a:srgbClr val="000066"/>
                  </a:solidFill>
                  <a:latin typeface="Times New Roman" pitchFamily="18" charset="0"/>
                </a:rPr>
                <a:t>Sygehuse</a:t>
              </a:r>
              <a:endParaRPr lang="da-DK" sz="2400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 rot="-298701">
              <a:off x="4076" y="1964"/>
              <a:ext cx="1174" cy="1178"/>
            </a:xfrm>
            <a:custGeom>
              <a:avLst/>
              <a:gdLst>
                <a:gd name="G0" fmla="+- 1613 0 0"/>
                <a:gd name="G1" fmla="+- 21600 0 1613"/>
                <a:gd name="G2" fmla="+- 21600 0 161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13" y="10800"/>
                  </a:moveTo>
                  <a:cubicBezTo>
                    <a:pt x="1613" y="15874"/>
                    <a:pt x="5726" y="19987"/>
                    <a:pt x="10800" y="19987"/>
                  </a:cubicBezTo>
                  <a:cubicBezTo>
                    <a:pt x="15874" y="19987"/>
                    <a:pt x="19987" y="15874"/>
                    <a:pt x="19987" y="10800"/>
                  </a:cubicBezTo>
                  <a:cubicBezTo>
                    <a:pt x="19987" y="5726"/>
                    <a:pt x="15874" y="1613"/>
                    <a:pt x="10800" y="1613"/>
                  </a:cubicBezTo>
                  <a:cubicBezTo>
                    <a:pt x="5726" y="1613"/>
                    <a:pt x="1613" y="5726"/>
                    <a:pt x="1613" y="1080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4445" y="2379"/>
              <a:ext cx="460" cy="39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10800" rIns="18000" bIns="10800">
              <a:spAutoFit/>
            </a:bodyPr>
            <a:lstStyle/>
            <a:p>
              <a:pPr algn="ctr"/>
              <a:r>
                <a:rPr lang="da-DK" sz="1200" dirty="0" err="1" smtClean="0">
                  <a:solidFill>
                    <a:schemeClr val="bg1"/>
                  </a:solidFill>
                  <a:latin typeface="Times New Roman" pitchFamily="18" charset="0"/>
                </a:rPr>
                <a:t>Bor-ger</a:t>
              </a:r>
              <a:endParaRPr lang="da-DK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747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Opgaver og udfordringer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idx="1"/>
          </p:nvPr>
        </p:nvSpPr>
        <p:spPr>
          <a:xfrm>
            <a:off x="457200" y="1493094"/>
            <a:ext cx="4040188" cy="639762"/>
          </a:xfrm>
        </p:spPr>
        <p:txBody>
          <a:bodyPr/>
          <a:lstStyle/>
          <a:p>
            <a:r>
              <a:rPr lang="da-DK" dirty="0" smtClean="0"/>
              <a:t>Opgaver</a:t>
            </a:r>
            <a:endParaRPr lang="da-DK" dirty="0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2"/>
          </p:nvPr>
        </p:nvSpPr>
        <p:spPr>
          <a:xfrm>
            <a:off x="395536" y="2060848"/>
            <a:ext cx="3672408" cy="3951288"/>
          </a:xfrm>
        </p:spPr>
        <p:txBody>
          <a:bodyPr/>
          <a:lstStyle/>
          <a:p>
            <a:r>
              <a:rPr lang="da-DK" dirty="0" smtClean="0">
                <a:solidFill>
                  <a:schemeClr val="accent6"/>
                </a:solidFill>
              </a:rPr>
              <a:t>Definere og udvikle det nære sundhedsvæsen</a:t>
            </a:r>
          </a:p>
          <a:p>
            <a:r>
              <a:rPr lang="da-DK" dirty="0" smtClean="0">
                <a:solidFill>
                  <a:schemeClr val="accent6"/>
                </a:solidFill>
              </a:rPr>
              <a:t>Ny sundhedstilbud i nye rammer og institutioner</a:t>
            </a:r>
          </a:p>
          <a:p>
            <a:r>
              <a:rPr lang="da-DK" dirty="0" smtClean="0">
                <a:solidFill>
                  <a:schemeClr val="accent6"/>
                </a:solidFill>
              </a:rPr>
              <a:t>Drift, ledelse, organisering, finansiering og dokumentation</a:t>
            </a:r>
          </a:p>
          <a:p>
            <a:r>
              <a:rPr lang="da-DK" dirty="0" smtClean="0">
                <a:solidFill>
                  <a:schemeClr val="accent6"/>
                </a:solidFill>
              </a:rPr>
              <a:t>Koordination mellem sektorerne</a:t>
            </a:r>
          </a:p>
          <a:p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3"/>
          </p:nvPr>
        </p:nvSpPr>
        <p:spPr>
          <a:xfrm>
            <a:off x="4645025" y="1988840"/>
            <a:ext cx="4041775" cy="639762"/>
          </a:xfrm>
        </p:spPr>
        <p:txBody>
          <a:bodyPr/>
          <a:lstStyle/>
          <a:p>
            <a:r>
              <a:rPr lang="da-DK" dirty="0" smtClean="0"/>
              <a:t>Udfordringer</a:t>
            </a:r>
            <a:endParaRPr lang="da-DK" dirty="0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4"/>
          </p:nvPr>
        </p:nvSpPr>
        <p:spPr>
          <a:xfrm>
            <a:off x="4489648" y="2564904"/>
            <a:ext cx="4618856" cy="3951288"/>
          </a:xfrm>
        </p:spPr>
        <p:txBody>
          <a:bodyPr/>
          <a:lstStyle/>
          <a:p>
            <a:r>
              <a:rPr lang="da-DK" sz="2200" dirty="0" smtClean="0">
                <a:solidFill>
                  <a:schemeClr val="accent6"/>
                </a:solidFill>
              </a:rPr>
              <a:t>Diffus opgave men store forventninger</a:t>
            </a:r>
          </a:p>
          <a:p>
            <a:r>
              <a:rPr lang="da-DK" sz="2200" dirty="0" smtClean="0">
                <a:solidFill>
                  <a:schemeClr val="accent6"/>
                </a:solidFill>
              </a:rPr>
              <a:t>Stram økonomi og ingen national finansieringsplan</a:t>
            </a:r>
          </a:p>
          <a:p>
            <a:r>
              <a:rPr lang="da-DK" sz="2200" dirty="0" smtClean="0">
                <a:solidFill>
                  <a:schemeClr val="accent6"/>
                </a:solidFill>
              </a:rPr>
              <a:t>Sygehusene sætter </a:t>
            </a:r>
            <a:r>
              <a:rPr lang="da-DK" sz="2200" dirty="0" smtClean="0">
                <a:solidFill>
                  <a:schemeClr val="accent6"/>
                </a:solidFill>
              </a:rPr>
              <a:t>betingelserne – ikke af ond vilje</a:t>
            </a:r>
            <a:endParaRPr lang="da-DK" sz="2200" dirty="0" smtClean="0">
              <a:solidFill>
                <a:schemeClr val="accent6"/>
              </a:solidFill>
            </a:endParaRPr>
          </a:p>
          <a:p>
            <a:r>
              <a:rPr lang="da-DK" sz="2200" dirty="0" smtClean="0">
                <a:solidFill>
                  <a:schemeClr val="accent6"/>
                </a:solidFill>
              </a:rPr>
              <a:t>Incitamenter går ikke i </a:t>
            </a:r>
            <a:r>
              <a:rPr lang="da-DK" sz="2200" dirty="0" smtClean="0">
                <a:solidFill>
                  <a:schemeClr val="accent6"/>
                </a:solidFill>
              </a:rPr>
              <a:t>takt</a:t>
            </a:r>
          </a:p>
          <a:p>
            <a:r>
              <a:rPr lang="da-DK" sz="2200" dirty="0" smtClean="0">
                <a:solidFill>
                  <a:schemeClr val="accent6"/>
                </a:solidFill>
              </a:rPr>
              <a:t>Opgaveglidning ikke overdragelse</a:t>
            </a:r>
            <a:r>
              <a:rPr lang="da-DK" sz="2200" dirty="0" smtClean="0">
                <a:solidFill>
                  <a:schemeClr val="accent6"/>
                </a:solidFill>
              </a:rPr>
              <a:t> </a:t>
            </a:r>
            <a:endParaRPr lang="da-DK" sz="2200" dirty="0" smtClean="0">
              <a:solidFill>
                <a:schemeClr val="accent6"/>
              </a:solidFill>
            </a:endParaRPr>
          </a:p>
          <a:p>
            <a:r>
              <a:rPr lang="da-DK" sz="2200" dirty="0" smtClean="0">
                <a:solidFill>
                  <a:schemeClr val="accent6"/>
                </a:solidFill>
              </a:rPr>
              <a:t>Koordination mellem tre meget forskellige </a:t>
            </a:r>
            <a:r>
              <a:rPr lang="da-DK" sz="2200" dirty="0" err="1" smtClean="0">
                <a:solidFill>
                  <a:schemeClr val="accent6"/>
                </a:solidFill>
              </a:rPr>
              <a:t>sektorerer</a:t>
            </a:r>
            <a:endParaRPr lang="da-DK" sz="2200" dirty="0">
              <a:solidFill>
                <a:schemeClr val="accent6"/>
              </a:solidFill>
            </a:endParaRPr>
          </a:p>
        </p:txBody>
      </p: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6616137" y="-99392"/>
            <a:ext cx="1916303" cy="1987287"/>
            <a:chOff x="3470" y="1483"/>
            <a:chExt cx="2130" cy="1982"/>
          </a:xfrm>
        </p:grpSpPr>
        <p:sp>
          <p:nvSpPr>
            <p:cNvPr id="11" name="AutoShape 4"/>
            <p:cNvSpPr>
              <a:spLocks noChangeArrowheads="1"/>
            </p:cNvSpPr>
            <p:nvPr/>
          </p:nvSpPr>
          <p:spPr bwMode="auto">
            <a:xfrm>
              <a:off x="3910" y="1935"/>
              <a:ext cx="1508" cy="1043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Bermuda</a:t>
              </a:r>
            </a:p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trekant</a:t>
              </a:r>
            </a:p>
          </p:txBody>
        </p:sp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4927" y="3022"/>
              <a:ext cx="673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Praksis-</a:t>
              </a:r>
            </a:p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sektor</a:t>
              </a:r>
            </a:p>
          </p:txBody>
        </p:sp>
        <p:grpSp>
          <p:nvGrpSpPr>
            <p:cNvPr id="13" name="Group 6"/>
            <p:cNvGrpSpPr>
              <a:grpSpLocks/>
            </p:cNvGrpSpPr>
            <p:nvPr/>
          </p:nvGrpSpPr>
          <p:grpSpPr bwMode="auto">
            <a:xfrm>
              <a:off x="3996" y="1918"/>
              <a:ext cx="1296" cy="998"/>
              <a:chOff x="4572" y="1842"/>
              <a:chExt cx="1404" cy="998"/>
            </a:xfrm>
          </p:grpSpPr>
          <p:sp>
            <p:nvSpPr>
              <p:cNvPr id="18" name="Freeform 7"/>
              <p:cNvSpPr>
                <a:spLocks/>
              </p:cNvSpPr>
              <p:nvPr/>
            </p:nvSpPr>
            <p:spPr bwMode="auto">
              <a:xfrm>
                <a:off x="4572" y="2541"/>
                <a:ext cx="1404" cy="299"/>
              </a:xfrm>
              <a:custGeom>
                <a:avLst/>
                <a:gdLst>
                  <a:gd name="T0" fmla="*/ 0 w 3062"/>
                  <a:gd name="T1" fmla="*/ 789 h 790"/>
                  <a:gd name="T2" fmla="*/ 3061 w 3062"/>
                  <a:gd name="T3" fmla="*/ 789 h 790"/>
                  <a:gd name="T4" fmla="*/ 2596 w 3062"/>
                  <a:gd name="T5" fmla="*/ 0 h 790"/>
                  <a:gd name="T6" fmla="*/ 456 w 3062"/>
                  <a:gd name="T7" fmla="*/ 0 h 790"/>
                  <a:gd name="T8" fmla="*/ 0 w 3062"/>
                  <a:gd name="T9" fmla="*/ 789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2" h="790">
                    <a:moveTo>
                      <a:pt x="0" y="789"/>
                    </a:moveTo>
                    <a:lnTo>
                      <a:pt x="3061" y="789"/>
                    </a:lnTo>
                    <a:lnTo>
                      <a:pt x="2596" y="0"/>
                    </a:lnTo>
                    <a:lnTo>
                      <a:pt x="456" y="0"/>
                    </a:lnTo>
                    <a:lnTo>
                      <a:pt x="0" y="789"/>
                    </a:lnTo>
                  </a:path>
                </a:pathLst>
              </a:custGeom>
              <a:solidFill>
                <a:srgbClr val="FFB54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9" name="Freeform 8"/>
              <p:cNvSpPr>
                <a:spLocks/>
              </p:cNvSpPr>
              <p:nvPr/>
            </p:nvSpPr>
            <p:spPr bwMode="auto">
              <a:xfrm>
                <a:off x="4805" y="2194"/>
                <a:ext cx="966" cy="319"/>
              </a:xfrm>
              <a:custGeom>
                <a:avLst/>
                <a:gdLst>
                  <a:gd name="T0" fmla="*/ 0 w 2107"/>
                  <a:gd name="T1" fmla="*/ 841 h 842"/>
                  <a:gd name="T2" fmla="*/ 2106 w 2107"/>
                  <a:gd name="T3" fmla="*/ 841 h 842"/>
                  <a:gd name="T4" fmla="*/ 1618 w 2107"/>
                  <a:gd name="T5" fmla="*/ 0 h 842"/>
                  <a:gd name="T6" fmla="*/ 489 w 2107"/>
                  <a:gd name="T7" fmla="*/ 0 h 842"/>
                  <a:gd name="T8" fmla="*/ 0 w 2107"/>
                  <a:gd name="T9" fmla="*/ 841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7" h="842">
                    <a:moveTo>
                      <a:pt x="0" y="841"/>
                    </a:moveTo>
                    <a:lnTo>
                      <a:pt x="2106" y="841"/>
                    </a:lnTo>
                    <a:lnTo>
                      <a:pt x="1618" y="0"/>
                    </a:lnTo>
                    <a:lnTo>
                      <a:pt x="489" y="0"/>
                    </a:lnTo>
                    <a:lnTo>
                      <a:pt x="0" y="841"/>
                    </a:lnTo>
                  </a:path>
                </a:pathLst>
              </a:custGeom>
              <a:solidFill>
                <a:srgbClr val="FFCA7D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20" name="Freeform 9"/>
              <p:cNvSpPr>
                <a:spLocks/>
              </p:cNvSpPr>
              <p:nvPr/>
            </p:nvSpPr>
            <p:spPr bwMode="auto">
              <a:xfrm>
                <a:off x="5044" y="1842"/>
                <a:ext cx="499" cy="327"/>
              </a:xfrm>
              <a:custGeom>
                <a:avLst/>
                <a:gdLst>
                  <a:gd name="T0" fmla="*/ 0 w 1089"/>
                  <a:gd name="T1" fmla="*/ 913 h 914"/>
                  <a:gd name="T2" fmla="*/ 1088 w 1089"/>
                  <a:gd name="T3" fmla="*/ 913 h 914"/>
                  <a:gd name="T4" fmla="*/ 544 w 1089"/>
                  <a:gd name="T5" fmla="*/ 0 h 914"/>
                  <a:gd name="T6" fmla="*/ 0 w 1089"/>
                  <a:gd name="T7" fmla="*/ 913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89" h="914">
                    <a:moveTo>
                      <a:pt x="0" y="913"/>
                    </a:moveTo>
                    <a:lnTo>
                      <a:pt x="1088" y="913"/>
                    </a:lnTo>
                    <a:lnTo>
                      <a:pt x="544" y="0"/>
                    </a:lnTo>
                    <a:lnTo>
                      <a:pt x="0" y="913"/>
                    </a:lnTo>
                  </a:path>
                </a:pathLst>
              </a:custGeom>
              <a:solidFill>
                <a:srgbClr val="FFE8B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3470" y="3021"/>
              <a:ext cx="844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Kommu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nale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 tilbud</a:t>
              </a:r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4170" y="1483"/>
              <a:ext cx="77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smtClean="0">
                  <a:solidFill>
                    <a:srgbClr val="000066"/>
                  </a:solidFill>
                  <a:latin typeface="Times New Roman" pitchFamily="18" charset="0"/>
                </a:rPr>
                <a:t>Sygehuse</a:t>
              </a:r>
              <a:endParaRPr lang="da-DK" sz="2400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 rot="-298701">
              <a:off x="4076" y="1964"/>
              <a:ext cx="1174" cy="1178"/>
            </a:xfrm>
            <a:custGeom>
              <a:avLst/>
              <a:gdLst>
                <a:gd name="G0" fmla="+- 1613 0 0"/>
                <a:gd name="G1" fmla="+- 21600 0 1613"/>
                <a:gd name="G2" fmla="+- 21600 0 161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13" y="10800"/>
                  </a:moveTo>
                  <a:cubicBezTo>
                    <a:pt x="1613" y="15874"/>
                    <a:pt x="5726" y="19987"/>
                    <a:pt x="10800" y="19987"/>
                  </a:cubicBezTo>
                  <a:cubicBezTo>
                    <a:pt x="15874" y="19987"/>
                    <a:pt x="19987" y="15874"/>
                    <a:pt x="19987" y="10800"/>
                  </a:cubicBezTo>
                  <a:cubicBezTo>
                    <a:pt x="19987" y="5726"/>
                    <a:pt x="15874" y="1613"/>
                    <a:pt x="10800" y="1613"/>
                  </a:cubicBezTo>
                  <a:cubicBezTo>
                    <a:pt x="5726" y="1613"/>
                    <a:pt x="1613" y="5726"/>
                    <a:pt x="1613" y="1080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4445" y="2379"/>
              <a:ext cx="460" cy="39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10800" rIns="18000" bIns="10800">
              <a:spAutoFit/>
            </a:bodyPr>
            <a:lstStyle/>
            <a:p>
              <a:pPr algn="ctr"/>
              <a:r>
                <a:rPr lang="da-DK" sz="1200" dirty="0" err="1" smtClean="0">
                  <a:solidFill>
                    <a:schemeClr val="bg1"/>
                  </a:solidFill>
                  <a:latin typeface="Times New Roman" pitchFamily="18" charset="0"/>
                </a:rPr>
                <a:t>Bor-ger</a:t>
              </a:r>
              <a:endParaRPr lang="da-DK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171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447785" y="3313921"/>
            <a:ext cx="1916303" cy="1987287"/>
            <a:chOff x="3470" y="1483"/>
            <a:chExt cx="2130" cy="1982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3910" y="1935"/>
              <a:ext cx="1508" cy="1043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Bermuda</a:t>
              </a:r>
            </a:p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trekant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927" y="3022"/>
              <a:ext cx="673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Praksis-</a:t>
              </a:r>
            </a:p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sektor</a:t>
              </a:r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3996" y="1918"/>
              <a:ext cx="1296" cy="998"/>
              <a:chOff x="4572" y="1842"/>
              <a:chExt cx="1404" cy="998"/>
            </a:xfrm>
          </p:grpSpPr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4572" y="2541"/>
                <a:ext cx="1404" cy="299"/>
              </a:xfrm>
              <a:custGeom>
                <a:avLst/>
                <a:gdLst>
                  <a:gd name="T0" fmla="*/ 0 w 3062"/>
                  <a:gd name="T1" fmla="*/ 789 h 790"/>
                  <a:gd name="T2" fmla="*/ 3061 w 3062"/>
                  <a:gd name="T3" fmla="*/ 789 h 790"/>
                  <a:gd name="T4" fmla="*/ 2596 w 3062"/>
                  <a:gd name="T5" fmla="*/ 0 h 790"/>
                  <a:gd name="T6" fmla="*/ 456 w 3062"/>
                  <a:gd name="T7" fmla="*/ 0 h 790"/>
                  <a:gd name="T8" fmla="*/ 0 w 3062"/>
                  <a:gd name="T9" fmla="*/ 789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2" h="790">
                    <a:moveTo>
                      <a:pt x="0" y="789"/>
                    </a:moveTo>
                    <a:lnTo>
                      <a:pt x="3061" y="789"/>
                    </a:lnTo>
                    <a:lnTo>
                      <a:pt x="2596" y="0"/>
                    </a:lnTo>
                    <a:lnTo>
                      <a:pt x="456" y="0"/>
                    </a:lnTo>
                    <a:lnTo>
                      <a:pt x="0" y="789"/>
                    </a:lnTo>
                  </a:path>
                </a:pathLst>
              </a:custGeom>
              <a:solidFill>
                <a:srgbClr val="FFB54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4805" y="2194"/>
                <a:ext cx="966" cy="319"/>
              </a:xfrm>
              <a:custGeom>
                <a:avLst/>
                <a:gdLst>
                  <a:gd name="T0" fmla="*/ 0 w 2107"/>
                  <a:gd name="T1" fmla="*/ 841 h 842"/>
                  <a:gd name="T2" fmla="*/ 2106 w 2107"/>
                  <a:gd name="T3" fmla="*/ 841 h 842"/>
                  <a:gd name="T4" fmla="*/ 1618 w 2107"/>
                  <a:gd name="T5" fmla="*/ 0 h 842"/>
                  <a:gd name="T6" fmla="*/ 489 w 2107"/>
                  <a:gd name="T7" fmla="*/ 0 h 842"/>
                  <a:gd name="T8" fmla="*/ 0 w 2107"/>
                  <a:gd name="T9" fmla="*/ 841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7" h="842">
                    <a:moveTo>
                      <a:pt x="0" y="841"/>
                    </a:moveTo>
                    <a:lnTo>
                      <a:pt x="2106" y="841"/>
                    </a:lnTo>
                    <a:lnTo>
                      <a:pt x="1618" y="0"/>
                    </a:lnTo>
                    <a:lnTo>
                      <a:pt x="489" y="0"/>
                    </a:lnTo>
                    <a:lnTo>
                      <a:pt x="0" y="841"/>
                    </a:lnTo>
                  </a:path>
                </a:pathLst>
              </a:custGeom>
              <a:solidFill>
                <a:srgbClr val="FFCA7D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5044" y="1842"/>
                <a:ext cx="499" cy="327"/>
              </a:xfrm>
              <a:custGeom>
                <a:avLst/>
                <a:gdLst>
                  <a:gd name="T0" fmla="*/ 0 w 1089"/>
                  <a:gd name="T1" fmla="*/ 913 h 914"/>
                  <a:gd name="T2" fmla="*/ 1088 w 1089"/>
                  <a:gd name="T3" fmla="*/ 913 h 914"/>
                  <a:gd name="T4" fmla="*/ 544 w 1089"/>
                  <a:gd name="T5" fmla="*/ 0 h 914"/>
                  <a:gd name="T6" fmla="*/ 0 w 1089"/>
                  <a:gd name="T7" fmla="*/ 913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89" h="914">
                    <a:moveTo>
                      <a:pt x="0" y="913"/>
                    </a:moveTo>
                    <a:lnTo>
                      <a:pt x="1088" y="913"/>
                    </a:lnTo>
                    <a:lnTo>
                      <a:pt x="544" y="0"/>
                    </a:lnTo>
                    <a:lnTo>
                      <a:pt x="0" y="913"/>
                    </a:lnTo>
                  </a:path>
                </a:pathLst>
              </a:custGeom>
              <a:solidFill>
                <a:srgbClr val="FFE8B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3470" y="3021"/>
              <a:ext cx="844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Kommu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nale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 tilbud</a:t>
              </a:r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4170" y="1483"/>
              <a:ext cx="77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smtClean="0">
                  <a:solidFill>
                    <a:srgbClr val="000066"/>
                  </a:solidFill>
                  <a:latin typeface="Times New Roman" pitchFamily="18" charset="0"/>
                </a:rPr>
                <a:t>Sygehuse</a:t>
              </a:r>
              <a:endParaRPr lang="da-DK" sz="2400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 rot="-298701">
              <a:off x="4076" y="1964"/>
              <a:ext cx="1174" cy="1178"/>
            </a:xfrm>
            <a:custGeom>
              <a:avLst/>
              <a:gdLst>
                <a:gd name="G0" fmla="+- 1613 0 0"/>
                <a:gd name="G1" fmla="+- 21600 0 1613"/>
                <a:gd name="G2" fmla="+- 21600 0 161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13" y="10800"/>
                  </a:moveTo>
                  <a:cubicBezTo>
                    <a:pt x="1613" y="15874"/>
                    <a:pt x="5726" y="19987"/>
                    <a:pt x="10800" y="19987"/>
                  </a:cubicBezTo>
                  <a:cubicBezTo>
                    <a:pt x="15874" y="19987"/>
                    <a:pt x="19987" y="15874"/>
                    <a:pt x="19987" y="10800"/>
                  </a:cubicBezTo>
                  <a:cubicBezTo>
                    <a:pt x="19987" y="5726"/>
                    <a:pt x="15874" y="1613"/>
                    <a:pt x="10800" y="1613"/>
                  </a:cubicBezTo>
                  <a:cubicBezTo>
                    <a:pt x="5726" y="1613"/>
                    <a:pt x="1613" y="5726"/>
                    <a:pt x="1613" y="1080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4445" y="2379"/>
              <a:ext cx="460" cy="39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10800" rIns="18000" bIns="10800">
              <a:spAutoFit/>
            </a:bodyPr>
            <a:lstStyle/>
            <a:p>
              <a:pPr algn="ctr"/>
              <a:r>
                <a:rPr lang="da-DK" sz="1200" dirty="0" err="1" smtClean="0">
                  <a:solidFill>
                    <a:schemeClr val="bg1"/>
                  </a:solidFill>
                  <a:latin typeface="Times New Roman" pitchFamily="18" charset="0"/>
                </a:rPr>
                <a:t>Bor-ger</a:t>
              </a:r>
              <a:endParaRPr lang="da-DK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2" name="Tekstboks 1"/>
          <p:cNvSpPr txBox="1"/>
          <p:nvPr/>
        </p:nvSpPr>
        <p:spPr>
          <a:xfrm>
            <a:off x="1547664" y="1556792"/>
            <a:ext cx="61470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000" dirty="0" smtClean="0">
                <a:solidFill>
                  <a:schemeClr val="accent6"/>
                </a:solidFill>
              </a:rPr>
              <a:t>Tak for opmærksomheden</a:t>
            </a:r>
            <a:endParaRPr lang="da-DK" sz="4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08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67544" y="498475"/>
            <a:ext cx="7609656" cy="914400"/>
          </a:xfrm>
        </p:spPr>
        <p:txBody>
          <a:bodyPr/>
          <a:lstStyle/>
          <a:p>
            <a:r>
              <a:rPr lang="da-DK" sz="3200" dirty="0" smtClean="0"/>
              <a:t>Koordinationsudfordringen er stor og vigtig:</a:t>
            </a:r>
            <a:br>
              <a:rPr lang="da-DK" sz="3200" dirty="0" smtClean="0"/>
            </a:br>
            <a:r>
              <a:rPr lang="da-DK" sz="3200" dirty="0" smtClean="0"/>
              <a:t>Borgeren </a:t>
            </a:r>
            <a:r>
              <a:rPr lang="da-DK" sz="3200" dirty="0" smtClean="0"/>
              <a:t>med en psykisk </a:t>
            </a:r>
            <a:r>
              <a:rPr lang="da-DK" sz="3200" dirty="0" smtClean="0"/>
              <a:t>lidelse </a:t>
            </a:r>
            <a:r>
              <a:rPr lang="da-DK" sz="3200" dirty="0" smtClean="0"/>
              <a:t>møder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79512" y="1556792"/>
            <a:ext cx="3891781" cy="3200400"/>
          </a:xfrm>
        </p:spPr>
        <p:txBody>
          <a:bodyPr/>
          <a:lstStyle/>
          <a:p>
            <a:pPr lvl="0"/>
            <a:r>
              <a:rPr lang="da-DK" sz="1800" dirty="0" smtClean="0">
                <a:solidFill>
                  <a:schemeClr val="accent2"/>
                </a:solidFill>
              </a:rPr>
              <a:t>Det regionale sundhedsvæsen</a:t>
            </a:r>
            <a:endParaRPr lang="da-DK" sz="1800" dirty="0">
              <a:solidFill>
                <a:schemeClr val="accent2"/>
              </a:solidFill>
            </a:endParaRPr>
          </a:p>
          <a:p>
            <a:pPr lvl="1"/>
            <a:r>
              <a:rPr lang="da-DK" sz="1600" dirty="0"/>
              <a:t>Praksissektoren  (almen praksis, psykiatere, psykologer)</a:t>
            </a:r>
          </a:p>
          <a:p>
            <a:pPr lvl="1"/>
            <a:r>
              <a:rPr lang="da-DK" sz="1600" dirty="0"/>
              <a:t>Stationære og ambulante regionale psykiatri  </a:t>
            </a:r>
          </a:p>
          <a:p>
            <a:pPr lvl="1"/>
            <a:r>
              <a:rPr lang="da-DK" sz="1600" dirty="0"/>
              <a:t>Shared </a:t>
            </a:r>
            <a:r>
              <a:rPr lang="da-DK" sz="1600" dirty="0" err="1"/>
              <a:t>care</a:t>
            </a:r>
            <a:r>
              <a:rPr lang="da-DK" sz="1600" dirty="0"/>
              <a:t> ordninger</a:t>
            </a:r>
          </a:p>
          <a:p>
            <a:pPr lvl="1"/>
            <a:r>
              <a:rPr lang="da-DK" sz="1600" dirty="0"/>
              <a:t>Behandlingsplaner</a:t>
            </a:r>
          </a:p>
          <a:p>
            <a:pPr lvl="1"/>
            <a:r>
              <a:rPr lang="da-DK" sz="1600" dirty="0"/>
              <a:t>Kontaktpersoner, case-managers, forløbskoordinatorer, udskrivningskoordinator (beskæftigelseslovgivningen)</a:t>
            </a:r>
          </a:p>
          <a:p>
            <a:pPr lvl="1"/>
            <a:r>
              <a:rPr lang="da-DK" sz="1600" dirty="0"/>
              <a:t>Opsøgende og udgående teams </a:t>
            </a:r>
          </a:p>
          <a:p>
            <a:pPr lvl="0"/>
            <a:r>
              <a:rPr lang="da-DK" sz="1800" dirty="0" smtClean="0">
                <a:solidFill>
                  <a:schemeClr val="accent2"/>
                </a:solidFill>
              </a:rPr>
              <a:t>Kommunens </a:t>
            </a:r>
            <a:r>
              <a:rPr lang="da-DK" sz="1800" dirty="0">
                <a:solidFill>
                  <a:schemeClr val="accent2"/>
                </a:solidFill>
              </a:rPr>
              <a:t>sundhedsforvaltning</a:t>
            </a:r>
          </a:p>
          <a:p>
            <a:pPr lvl="1"/>
            <a:r>
              <a:rPr lang="da-DK" sz="1600" dirty="0"/>
              <a:t>Behandling af misbrug (alkohol, narkotika)</a:t>
            </a:r>
          </a:p>
          <a:p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2"/>
          </p:nvPr>
        </p:nvSpPr>
        <p:spPr>
          <a:xfrm>
            <a:off x="4568651" y="1556792"/>
            <a:ext cx="4179813" cy="3200400"/>
          </a:xfrm>
        </p:spPr>
        <p:txBody>
          <a:bodyPr/>
          <a:lstStyle/>
          <a:p>
            <a:pPr lvl="0"/>
            <a:r>
              <a:rPr lang="da-DK" sz="1800" dirty="0">
                <a:solidFill>
                  <a:schemeClr val="accent2"/>
                </a:solidFill>
              </a:rPr>
              <a:t>Kommunens socialforvaltning</a:t>
            </a:r>
          </a:p>
          <a:p>
            <a:pPr lvl="1"/>
            <a:r>
              <a:rPr lang="da-DK" sz="1600" dirty="0"/>
              <a:t>Social rehabilitering</a:t>
            </a:r>
          </a:p>
          <a:p>
            <a:pPr lvl="1"/>
            <a:r>
              <a:rPr lang="da-DK" sz="1600" dirty="0" smtClean="0"/>
              <a:t>Botilbud, </a:t>
            </a:r>
            <a:r>
              <a:rPr lang="da-DK" sz="1600" dirty="0" err="1" smtClean="0"/>
              <a:t>bostøtte</a:t>
            </a:r>
            <a:r>
              <a:rPr lang="da-DK" sz="1600" dirty="0" smtClean="0"/>
              <a:t> </a:t>
            </a:r>
            <a:endParaRPr lang="da-DK" sz="1600" dirty="0"/>
          </a:p>
          <a:p>
            <a:pPr lvl="1"/>
            <a:r>
              <a:rPr lang="da-DK" sz="1600" dirty="0"/>
              <a:t>Andre sociale tilbud for at kompensere for dårlig økonomi, m.v.</a:t>
            </a:r>
          </a:p>
          <a:p>
            <a:pPr lvl="1"/>
            <a:r>
              <a:rPr lang="da-DK" sz="1600" dirty="0"/>
              <a:t>Sociale handleplaner</a:t>
            </a:r>
          </a:p>
          <a:p>
            <a:pPr lvl="1"/>
            <a:r>
              <a:rPr lang="da-DK" sz="1600" dirty="0"/>
              <a:t>Støttekontaktpersonordninger</a:t>
            </a:r>
          </a:p>
          <a:p>
            <a:pPr lvl="1"/>
            <a:r>
              <a:rPr lang="da-DK" sz="1600" dirty="0"/>
              <a:t>Rehabiliteringsteams og ressourceforløb (led i reformen om førtidspension og fleksjob)</a:t>
            </a:r>
          </a:p>
          <a:p>
            <a:pPr lvl="0"/>
            <a:r>
              <a:rPr lang="da-DK" sz="1800" dirty="0">
                <a:solidFill>
                  <a:schemeClr val="accent2"/>
                </a:solidFill>
              </a:rPr>
              <a:t>Kommunens jobcenter</a:t>
            </a:r>
          </a:p>
          <a:p>
            <a:pPr lvl="1"/>
            <a:r>
              <a:rPr lang="da-DK" sz="1600" dirty="0"/>
              <a:t>Ledighed eller sygemeldt</a:t>
            </a:r>
          </a:p>
          <a:p>
            <a:pPr lvl="1"/>
            <a:r>
              <a:rPr lang="da-DK" sz="1600" dirty="0"/>
              <a:t>Beskæftigelsesstøtte fra jobcenter</a:t>
            </a:r>
          </a:p>
          <a:p>
            <a:pPr lvl="1"/>
            <a:r>
              <a:rPr lang="da-DK" sz="1600" dirty="0"/>
              <a:t>Jobplaner</a:t>
            </a:r>
          </a:p>
          <a:p>
            <a:pPr lvl="1"/>
            <a:r>
              <a:rPr lang="da-DK" sz="1600" dirty="0"/>
              <a:t>Mentor</a:t>
            </a:r>
          </a:p>
        </p:txBody>
      </p:sp>
      <p:sp>
        <p:nvSpPr>
          <p:cNvPr id="6" name="Tekstboks 5"/>
          <p:cNvSpPr txBox="1"/>
          <p:nvPr/>
        </p:nvSpPr>
        <p:spPr>
          <a:xfrm>
            <a:off x="107504" y="6237312"/>
            <a:ext cx="8917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Det samme gælder, måske i lidt mindre grad, borgere med andre kroniske sygdomme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3554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98475"/>
            <a:ext cx="6927850" cy="914400"/>
          </a:xfrm>
        </p:spPr>
        <p:txBody>
          <a:bodyPr/>
          <a:lstStyle/>
          <a:p>
            <a:r>
              <a:rPr lang="da-DK" dirty="0" smtClean="0"/>
              <a:t>Hvad er sundhedsopgaven for jer? I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79512" y="1484784"/>
            <a:ext cx="6927850" cy="3200400"/>
          </a:xfrm>
        </p:spPr>
        <p:txBody>
          <a:bodyPr/>
          <a:lstStyle/>
          <a:p>
            <a:r>
              <a:rPr lang="da-DK" sz="2400" dirty="0" smtClean="0">
                <a:solidFill>
                  <a:schemeClr val="accent6"/>
                </a:solidFill>
              </a:rPr>
              <a:t>I skal definere det nære sundhedsvæsen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Hvad er de kommunale sundhedstilbud?</a:t>
            </a:r>
          </a:p>
          <a:p>
            <a:pPr lvl="1"/>
            <a:r>
              <a:rPr lang="da-DK" sz="2400" dirty="0" smtClean="0">
                <a:solidFill>
                  <a:schemeClr val="accent6"/>
                </a:solidFill>
              </a:rPr>
              <a:t>Forebyggelse – </a:t>
            </a:r>
            <a:r>
              <a:rPr lang="da-DK" sz="2400" dirty="0" err="1" smtClean="0">
                <a:solidFill>
                  <a:schemeClr val="accent6"/>
                </a:solidFill>
              </a:rPr>
              <a:t>borgerrettet</a:t>
            </a:r>
            <a:r>
              <a:rPr lang="da-DK" sz="2400" dirty="0" smtClean="0">
                <a:solidFill>
                  <a:schemeClr val="accent6"/>
                </a:solidFill>
              </a:rPr>
              <a:t> og patientrettet</a:t>
            </a:r>
          </a:p>
          <a:p>
            <a:pPr lvl="1"/>
            <a:r>
              <a:rPr lang="da-DK" sz="2400" dirty="0" smtClean="0">
                <a:solidFill>
                  <a:schemeClr val="accent6"/>
                </a:solidFill>
              </a:rPr>
              <a:t>Substituerende </a:t>
            </a:r>
          </a:p>
          <a:p>
            <a:pPr lvl="2"/>
            <a:r>
              <a:rPr lang="da-DK" sz="1800" dirty="0" smtClean="0">
                <a:solidFill>
                  <a:schemeClr val="accent6"/>
                </a:solidFill>
              </a:rPr>
              <a:t>Før og efterbehandlingsopgaver</a:t>
            </a:r>
          </a:p>
          <a:p>
            <a:pPr lvl="2"/>
            <a:r>
              <a:rPr lang="da-DK" sz="1800" dirty="0" smtClean="0">
                <a:solidFill>
                  <a:schemeClr val="accent6"/>
                </a:solidFill>
              </a:rPr>
              <a:t>Overtagelse af behandlingsopgaver</a:t>
            </a:r>
          </a:p>
          <a:p>
            <a:pPr lvl="1"/>
            <a:r>
              <a:rPr lang="da-DK" sz="2400" dirty="0" smtClean="0">
                <a:solidFill>
                  <a:schemeClr val="accent6"/>
                </a:solidFill>
              </a:rPr>
              <a:t>Psykiatrien …</a:t>
            </a:r>
          </a:p>
          <a:p>
            <a:pPr lvl="1"/>
            <a:r>
              <a:rPr lang="da-DK" sz="2400" dirty="0" smtClean="0">
                <a:solidFill>
                  <a:schemeClr val="accent6"/>
                </a:solidFill>
              </a:rPr>
              <a:t>Plejen …som I altid har haft, men som </a:t>
            </a:r>
            <a:r>
              <a:rPr lang="da-DK" sz="2400" dirty="0" smtClean="0">
                <a:solidFill>
                  <a:schemeClr val="accent6"/>
                </a:solidFill>
              </a:rPr>
              <a:t>nu interagerer </a:t>
            </a:r>
            <a:r>
              <a:rPr lang="da-DK" sz="2400" dirty="0" smtClean="0">
                <a:solidFill>
                  <a:schemeClr val="accent6"/>
                </a:solidFill>
              </a:rPr>
              <a:t>med sundhedsopgaverne</a:t>
            </a:r>
          </a:p>
          <a:p>
            <a:r>
              <a:rPr lang="da-DK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Organisering, finansiering, dokumentation og drift</a:t>
            </a:r>
          </a:p>
          <a:p>
            <a:r>
              <a:rPr lang="da-DK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Koordinere det hele i Trekanten – som nogen har kaldt Bermuda trekanten. 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430703" y="1052453"/>
            <a:ext cx="2389769" cy="2275980"/>
            <a:chOff x="3470" y="1576"/>
            <a:chExt cx="2130" cy="1889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3910" y="1935"/>
              <a:ext cx="1508" cy="1043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Bermuda</a:t>
              </a:r>
            </a:p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trekant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927" y="3022"/>
              <a:ext cx="673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Praksis-</a:t>
              </a:r>
            </a:p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sektor</a:t>
              </a:r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3996" y="1918"/>
              <a:ext cx="1296" cy="998"/>
              <a:chOff x="4572" y="1842"/>
              <a:chExt cx="1404" cy="998"/>
            </a:xfrm>
          </p:grpSpPr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4572" y="2541"/>
                <a:ext cx="1404" cy="299"/>
              </a:xfrm>
              <a:custGeom>
                <a:avLst/>
                <a:gdLst>
                  <a:gd name="T0" fmla="*/ 0 w 3062"/>
                  <a:gd name="T1" fmla="*/ 789 h 790"/>
                  <a:gd name="T2" fmla="*/ 3061 w 3062"/>
                  <a:gd name="T3" fmla="*/ 789 h 790"/>
                  <a:gd name="T4" fmla="*/ 2596 w 3062"/>
                  <a:gd name="T5" fmla="*/ 0 h 790"/>
                  <a:gd name="T6" fmla="*/ 456 w 3062"/>
                  <a:gd name="T7" fmla="*/ 0 h 790"/>
                  <a:gd name="T8" fmla="*/ 0 w 3062"/>
                  <a:gd name="T9" fmla="*/ 789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2" h="790">
                    <a:moveTo>
                      <a:pt x="0" y="789"/>
                    </a:moveTo>
                    <a:lnTo>
                      <a:pt x="3061" y="789"/>
                    </a:lnTo>
                    <a:lnTo>
                      <a:pt x="2596" y="0"/>
                    </a:lnTo>
                    <a:lnTo>
                      <a:pt x="456" y="0"/>
                    </a:lnTo>
                    <a:lnTo>
                      <a:pt x="0" y="789"/>
                    </a:lnTo>
                  </a:path>
                </a:pathLst>
              </a:custGeom>
              <a:solidFill>
                <a:srgbClr val="FFB54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4805" y="2194"/>
                <a:ext cx="966" cy="319"/>
              </a:xfrm>
              <a:custGeom>
                <a:avLst/>
                <a:gdLst>
                  <a:gd name="T0" fmla="*/ 0 w 2107"/>
                  <a:gd name="T1" fmla="*/ 841 h 842"/>
                  <a:gd name="T2" fmla="*/ 2106 w 2107"/>
                  <a:gd name="T3" fmla="*/ 841 h 842"/>
                  <a:gd name="T4" fmla="*/ 1618 w 2107"/>
                  <a:gd name="T5" fmla="*/ 0 h 842"/>
                  <a:gd name="T6" fmla="*/ 489 w 2107"/>
                  <a:gd name="T7" fmla="*/ 0 h 842"/>
                  <a:gd name="T8" fmla="*/ 0 w 2107"/>
                  <a:gd name="T9" fmla="*/ 841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7" h="842">
                    <a:moveTo>
                      <a:pt x="0" y="841"/>
                    </a:moveTo>
                    <a:lnTo>
                      <a:pt x="2106" y="841"/>
                    </a:lnTo>
                    <a:lnTo>
                      <a:pt x="1618" y="0"/>
                    </a:lnTo>
                    <a:lnTo>
                      <a:pt x="489" y="0"/>
                    </a:lnTo>
                    <a:lnTo>
                      <a:pt x="0" y="841"/>
                    </a:lnTo>
                  </a:path>
                </a:pathLst>
              </a:custGeom>
              <a:solidFill>
                <a:srgbClr val="FFCA7D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5044" y="1842"/>
                <a:ext cx="499" cy="327"/>
              </a:xfrm>
              <a:custGeom>
                <a:avLst/>
                <a:gdLst>
                  <a:gd name="T0" fmla="*/ 0 w 1089"/>
                  <a:gd name="T1" fmla="*/ 913 h 914"/>
                  <a:gd name="T2" fmla="*/ 1088 w 1089"/>
                  <a:gd name="T3" fmla="*/ 913 h 914"/>
                  <a:gd name="T4" fmla="*/ 544 w 1089"/>
                  <a:gd name="T5" fmla="*/ 0 h 914"/>
                  <a:gd name="T6" fmla="*/ 0 w 1089"/>
                  <a:gd name="T7" fmla="*/ 913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89" h="914">
                    <a:moveTo>
                      <a:pt x="0" y="913"/>
                    </a:moveTo>
                    <a:lnTo>
                      <a:pt x="1088" y="913"/>
                    </a:lnTo>
                    <a:lnTo>
                      <a:pt x="544" y="0"/>
                    </a:lnTo>
                    <a:lnTo>
                      <a:pt x="0" y="913"/>
                    </a:lnTo>
                  </a:path>
                </a:pathLst>
              </a:custGeom>
              <a:solidFill>
                <a:srgbClr val="FFE8B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3470" y="3021"/>
              <a:ext cx="844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Kommu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nale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 tilbud</a:t>
              </a:r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4252" y="1576"/>
              <a:ext cx="77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smtClean="0">
                  <a:solidFill>
                    <a:srgbClr val="000066"/>
                  </a:solidFill>
                  <a:latin typeface="Times New Roman" pitchFamily="18" charset="0"/>
                </a:rPr>
                <a:t>Sygehuse</a:t>
              </a:r>
              <a:endParaRPr lang="da-DK" sz="2400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 rot="-298701">
              <a:off x="4076" y="1964"/>
              <a:ext cx="1174" cy="1178"/>
            </a:xfrm>
            <a:custGeom>
              <a:avLst/>
              <a:gdLst>
                <a:gd name="G0" fmla="+- 1613 0 0"/>
                <a:gd name="G1" fmla="+- 21600 0 1613"/>
                <a:gd name="G2" fmla="+- 21600 0 161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13" y="10800"/>
                  </a:moveTo>
                  <a:cubicBezTo>
                    <a:pt x="1613" y="15874"/>
                    <a:pt x="5726" y="19987"/>
                    <a:pt x="10800" y="19987"/>
                  </a:cubicBezTo>
                  <a:cubicBezTo>
                    <a:pt x="15874" y="19987"/>
                    <a:pt x="19987" y="15874"/>
                    <a:pt x="19987" y="10800"/>
                  </a:cubicBezTo>
                  <a:cubicBezTo>
                    <a:pt x="19987" y="5726"/>
                    <a:pt x="15874" y="1613"/>
                    <a:pt x="10800" y="1613"/>
                  </a:cubicBezTo>
                  <a:cubicBezTo>
                    <a:pt x="5726" y="1613"/>
                    <a:pt x="1613" y="5726"/>
                    <a:pt x="1613" y="1080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4445" y="2379"/>
              <a:ext cx="460" cy="1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10800" rIns="18000" bIns="10800">
              <a:spAutoFit/>
            </a:bodyPr>
            <a:lstStyle/>
            <a:p>
              <a:pPr algn="ctr"/>
              <a:r>
                <a:rPr lang="da-DK" sz="1200" dirty="0" smtClean="0">
                  <a:solidFill>
                    <a:schemeClr val="bg1"/>
                  </a:solidFill>
                  <a:latin typeface="Times New Roman" pitchFamily="18" charset="0"/>
                </a:rPr>
                <a:t>Borger</a:t>
              </a:r>
              <a:endParaRPr lang="da-DK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16" name="Tekstboks 15"/>
          <p:cNvSpPr txBox="1"/>
          <p:nvPr/>
        </p:nvSpPr>
        <p:spPr>
          <a:xfrm>
            <a:off x="6690200" y="3861048"/>
            <a:ext cx="1914248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</a:rPr>
              <a:t>H</a:t>
            </a:r>
            <a:r>
              <a:rPr lang="da-DK" dirty="0" smtClean="0">
                <a:solidFill>
                  <a:schemeClr val="bg1"/>
                </a:solidFill>
              </a:rPr>
              <a:t>vad er målsætningerne?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7" name="Tekstboks 16"/>
          <p:cNvSpPr txBox="1"/>
          <p:nvPr/>
        </p:nvSpPr>
        <p:spPr>
          <a:xfrm>
            <a:off x="6705966" y="4869160"/>
            <a:ext cx="1914248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bg1"/>
                </a:solidFill>
              </a:rPr>
              <a:t>Sygehusene sætter betingelserne</a:t>
            </a:r>
            <a:endParaRPr lang="da-D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50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6675439" y="2300679"/>
            <a:ext cx="2360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Flere og flere med sygdomme</a:t>
            </a:r>
          </a:p>
          <a:p>
            <a:r>
              <a:rPr lang="da-DK" dirty="0" smtClean="0"/>
              <a:t>Færre og færre med dårligt helbred</a:t>
            </a:r>
            <a:endParaRPr lang="da-DK" dirty="0"/>
          </a:p>
        </p:txBody>
      </p:sp>
      <p:sp>
        <p:nvSpPr>
          <p:cNvPr id="139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69913"/>
            <a:ext cx="7310438" cy="914400"/>
          </a:xfrm>
        </p:spPr>
        <p:txBody>
          <a:bodyPr/>
          <a:lstStyle/>
          <a:p>
            <a:r>
              <a:rPr lang="da-DK" sz="3200" dirty="0">
                <a:solidFill>
                  <a:schemeClr val="accent2"/>
                </a:solidFill>
              </a:rPr>
              <a:t>Voksenbefolkning i Danmark 2005</a:t>
            </a:r>
            <a:br>
              <a:rPr lang="da-DK" sz="3200" dirty="0">
                <a:solidFill>
                  <a:schemeClr val="accent2"/>
                </a:solidFill>
              </a:rPr>
            </a:br>
            <a:r>
              <a:rPr lang="da-DK" sz="3200" dirty="0">
                <a:solidFill>
                  <a:schemeClr val="accent2"/>
                </a:solidFill>
              </a:rPr>
              <a:t>40% oplever langvarig sygdom</a:t>
            </a:r>
            <a:r>
              <a:rPr lang="da-DK" sz="3200" dirty="0"/>
              <a:t/>
            </a:r>
            <a:br>
              <a:rPr lang="da-DK" sz="3200" dirty="0"/>
            </a:br>
            <a:r>
              <a:rPr lang="da-DK" sz="3200" dirty="0">
                <a:solidFill>
                  <a:srgbClr val="FF3300"/>
                </a:solidFill>
              </a:rPr>
              <a:t>21% rapporterer  dårligt helbred </a:t>
            </a:r>
            <a:r>
              <a:rPr lang="da-DK" sz="2400" dirty="0">
                <a:solidFill>
                  <a:srgbClr val="FF3300"/>
                </a:solidFill>
              </a:rPr>
              <a:t>(smerter, fysiske, sociale, mentale funktionsindskrænkninger)</a:t>
            </a:r>
          </a:p>
        </p:txBody>
      </p:sp>
      <p:sp>
        <p:nvSpPr>
          <p:cNvPr id="1390595" name="Text Box 3"/>
          <p:cNvSpPr txBox="1">
            <a:spLocks noChangeArrowheads="1"/>
          </p:cNvSpPr>
          <p:nvPr/>
        </p:nvSpPr>
        <p:spPr bwMode="auto">
          <a:xfrm>
            <a:off x="827584" y="6212160"/>
            <a:ext cx="3965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a-DK" sz="2400" b="1" dirty="0">
                <a:solidFill>
                  <a:schemeClr val="accent2"/>
                </a:solidFill>
                <a:latin typeface="Arial Narrow" pitchFamily="34" charset="0"/>
              </a:rPr>
              <a:t>Forekomst af langvarig sygdom</a:t>
            </a:r>
          </a:p>
        </p:txBody>
      </p:sp>
      <p:sp>
        <p:nvSpPr>
          <p:cNvPr id="1390596" name="Text Box 4"/>
          <p:cNvSpPr txBox="1">
            <a:spLocks noChangeArrowheads="1"/>
          </p:cNvSpPr>
          <p:nvPr/>
        </p:nvSpPr>
        <p:spPr bwMode="auto">
          <a:xfrm>
            <a:off x="1452563" y="2395538"/>
            <a:ext cx="4632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a-DK" sz="2400" b="1">
                <a:solidFill>
                  <a:schemeClr val="accent2"/>
                </a:solidFill>
                <a:latin typeface="Arial Narrow" pitchFamily="34" charset="0"/>
              </a:rPr>
              <a:t>Ingen forekomst af langvarig sygdom</a:t>
            </a:r>
          </a:p>
        </p:txBody>
      </p:sp>
      <p:sp>
        <p:nvSpPr>
          <p:cNvPr id="1390597" name="Text Box 5"/>
          <p:cNvSpPr txBox="1">
            <a:spLocks noChangeArrowheads="1"/>
          </p:cNvSpPr>
          <p:nvPr/>
        </p:nvSpPr>
        <p:spPr bwMode="auto">
          <a:xfrm>
            <a:off x="6013450" y="4041775"/>
            <a:ext cx="22320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a-DK" sz="2400" b="1">
                <a:solidFill>
                  <a:srgbClr val="FF0000"/>
                </a:solidFill>
                <a:latin typeface="Arial Narrow" pitchFamily="34" charset="0"/>
              </a:rPr>
              <a:t>Virkelig godt eller godt helbred</a:t>
            </a:r>
          </a:p>
        </p:txBody>
      </p:sp>
      <p:sp>
        <p:nvSpPr>
          <p:cNvPr id="1390598" name="Text Box 6"/>
          <p:cNvSpPr txBox="1">
            <a:spLocks noChangeArrowheads="1"/>
          </p:cNvSpPr>
          <p:nvPr/>
        </p:nvSpPr>
        <p:spPr bwMode="auto">
          <a:xfrm>
            <a:off x="107950" y="4037013"/>
            <a:ext cx="226853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a-DK" sz="2400" b="1">
                <a:solidFill>
                  <a:srgbClr val="FF0000"/>
                </a:solidFill>
                <a:latin typeface="Arial Narrow" pitchFamily="34" charset="0"/>
              </a:rPr>
              <a:t>Nogenlunde, dårligt eller meget dårligt  helbred</a:t>
            </a:r>
          </a:p>
        </p:txBody>
      </p:sp>
      <p:sp>
        <p:nvSpPr>
          <p:cNvPr id="1390599" name="Text Box 7"/>
          <p:cNvSpPr txBox="1">
            <a:spLocks noChangeArrowheads="1"/>
          </p:cNvSpPr>
          <p:nvPr/>
        </p:nvSpPr>
        <p:spPr bwMode="auto">
          <a:xfrm>
            <a:off x="4068763" y="3552825"/>
            <a:ext cx="15113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da-DK" sz="2000">
                <a:latin typeface="Arial Narrow" pitchFamily="34" charset="0"/>
              </a:rPr>
              <a:t>55% </a:t>
            </a:r>
            <a:r>
              <a:rPr lang="da-DK">
                <a:latin typeface="Arial Narrow" pitchFamily="34" charset="0"/>
              </a:rPr>
              <a:t>rask og godt helbred </a:t>
            </a:r>
          </a:p>
        </p:txBody>
      </p:sp>
      <p:sp>
        <p:nvSpPr>
          <p:cNvPr id="1390600" name="Text Box 8"/>
          <p:cNvSpPr txBox="1">
            <a:spLocks noChangeArrowheads="1"/>
          </p:cNvSpPr>
          <p:nvPr/>
        </p:nvSpPr>
        <p:spPr bwMode="auto">
          <a:xfrm>
            <a:off x="4070350" y="4652963"/>
            <a:ext cx="1582738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da-DK" sz="2000">
                <a:latin typeface="Arial Narrow" pitchFamily="34" charset="0"/>
              </a:rPr>
              <a:t>24% </a:t>
            </a:r>
            <a:r>
              <a:rPr lang="da-DK">
                <a:latin typeface="Arial Narrow" pitchFamily="34" charset="0"/>
              </a:rPr>
              <a:t>syg men godt helbred</a:t>
            </a:r>
          </a:p>
        </p:txBody>
      </p:sp>
      <p:sp>
        <p:nvSpPr>
          <p:cNvPr id="1390601" name="Text Box 9"/>
          <p:cNvSpPr txBox="1">
            <a:spLocks noChangeArrowheads="1"/>
          </p:cNvSpPr>
          <p:nvPr/>
        </p:nvSpPr>
        <p:spPr bwMode="auto">
          <a:xfrm>
            <a:off x="2266950" y="4665663"/>
            <a:ext cx="144145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da-DK" sz="2000">
                <a:latin typeface="Arial Narrow" pitchFamily="34" charset="0"/>
              </a:rPr>
              <a:t>16% </a:t>
            </a:r>
            <a:r>
              <a:rPr lang="da-DK">
                <a:latin typeface="Arial Narrow" pitchFamily="34" charset="0"/>
              </a:rPr>
              <a:t>syg og dårligt helbred</a:t>
            </a:r>
          </a:p>
        </p:txBody>
      </p:sp>
      <p:sp>
        <p:nvSpPr>
          <p:cNvPr id="1390602" name="Text Box 10"/>
          <p:cNvSpPr txBox="1">
            <a:spLocks noChangeArrowheads="1"/>
          </p:cNvSpPr>
          <p:nvPr/>
        </p:nvSpPr>
        <p:spPr bwMode="auto">
          <a:xfrm>
            <a:off x="2339975" y="3425825"/>
            <a:ext cx="1296988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da-DK" sz="2000">
                <a:latin typeface="Arial Narrow" pitchFamily="34" charset="0"/>
              </a:rPr>
              <a:t>5%</a:t>
            </a:r>
            <a:r>
              <a:rPr lang="da-DK" sz="2000"/>
              <a:t> </a:t>
            </a:r>
            <a:r>
              <a:rPr lang="da-DK">
                <a:latin typeface="Arial Narrow" pitchFamily="34" charset="0"/>
              </a:rPr>
              <a:t>rask</a:t>
            </a:r>
          </a:p>
          <a:p>
            <a:pPr>
              <a:lnSpc>
                <a:spcPct val="80000"/>
              </a:lnSpc>
            </a:pPr>
            <a:r>
              <a:rPr lang="da-DK">
                <a:latin typeface="Arial Narrow" pitchFamily="34" charset="0"/>
              </a:rPr>
              <a:t>men dårligt helbred</a:t>
            </a:r>
          </a:p>
        </p:txBody>
      </p:sp>
      <p:sp>
        <p:nvSpPr>
          <p:cNvPr id="1390603" name="Text Box 11"/>
          <p:cNvSpPr txBox="1">
            <a:spLocks noChangeArrowheads="1"/>
          </p:cNvSpPr>
          <p:nvPr/>
        </p:nvSpPr>
        <p:spPr bwMode="auto">
          <a:xfrm>
            <a:off x="6675438" y="188913"/>
            <a:ext cx="178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a-DK"/>
              <a:t>SUSY, 2005, SIF</a:t>
            </a:r>
          </a:p>
        </p:txBody>
      </p:sp>
      <p:sp>
        <p:nvSpPr>
          <p:cNvPr id="1390604" name="Line 12"/>
          <p:cNvSpPr>
            <a:spLocks noChangeShapeType="1"/>
          </p:cNvSpPr>
          <p:nvPr/>
        </p:nvSpPr>
        <p:spPr bwMode="auto">
          <a:xfrm>
            <a:off x="3852863" y="2976563"/>
            <a:ext cx="0" cy="29527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1390605" name="Line 13"/>
          <p:cNvSpPr>
            <a:spLocks noChangeShapeType="1"/>
          </p:cNvSpPr>
          <p:nvPr/>
        </p:nvSpPr>
        <p:spPr bwMode="auto">
          <a:xfrm>
            <a:off x="2052638" y="4344988"/>
            <a:ext cx="381635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a-DK"/>
          </a:p>
        </p:txBody>
      </p:sp>
      <p:sp>
        <p:nvSpPr>
          <p:cNvPr id="1390606" name="Line 14"/>
          <p:cNvSpPr>
            <a:spLocks noChangeShapeType="1"/>
          </p:cNvSpPr>
          <p:nvPr/>
        </p:nvSpPr>
        <p:spPr bwMode="auto">
          <a:xfrm>
            <a:off x="3060700" y="5424488"/>
            <a:ext cx="180022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1390607" name="Text Box 15"/>
          <p:cNvSpPr txBox="1">
            <a:spLocks noChangeArrowheads="1"/>
          </p:cNvSpPr>
          <p:nvPr/>
        </p:nvSpPr>
        <p:spPr bwMode="auto">
          <a:xfrm>
            <a:off x="3917950" y="5346700"/>
            <a:ext cx="26701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a-DK" dirty="0">
                <a:solidFill>
                  <a:srgbClr val="FF3300"/>
                </a:solidFill>
              </a:rPr>
              <a:t>Patientrettet forebyggelse</a:t>
            </a:r>
          </a:p>
          <a:p>
            <a:r>
              <a:rPr lang="da-DK" dirty="0" smtClean="0">
                <a:solidFill>
                  <a:srgbClr val="FF3300"/>
                </a:solidFill>
              </a:rPr>
              <a:t>Kronikerindsatser</a:t>
            </a:r>
            <a:endParaRPr lang="da-DK" dirty="0">
              <a:solidFill>
                <a:srgbClr val="FF3300"/>
              </a:solidFill>
            </a:endParaRPr>
          </a:p>
        </p:txBody>
      </p:sp>
      <p:grpSp>
        <p:nvGrpSpPr>
          <p:cNvPr id="1390608" name="Group 16"/>
          <p:cNvGrpSpPr>
            <a:grpSpLocks/>
          </p:cNvGrpSpPr>
          <p:nvPr/>
        </p:nvGrpSpPr>
        <p:grpSpPr bwMode="auto">
          <a:xfrm>
            <a:off x="3419475" y="3005138"/>
            <a:ext cx="360363" cy="2057400"/>
            <a:chOff x="113" y="1471"/>
            <a:chExt cx="227" cy="1296"/>
          </a:xfrm>
        </p:grpSpPr>
        <p:sp>
          <p:nvSpPr>
            <p:cNvPr id="1390609" name="Line 17"/>
            <p:cNvSpPr>
              <a:spLocks noChangeShapeType="1"/>
            </p:cNvSpPr>
            <p:nvPr/>
          </p:nvSpPr>
          <p:spPr bwMode="auto">
            <a:xfrm flipV="1">
              <a:off x="340" y="1706"/>
              <a:ext cx="0" cy="953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a-DK"/>
            </a:p>
          </p:txBody>
        </p:sp>
        <p:sp>
          <p:nvSpPr>
            <p:cNvPr id="1390610" name="Text Box 18"/>
            <p:cNvSpPr txBox="1">
              <a:spLocks noChangeArrowheads="1"/>
            </p:cNvSpPr>
            <p:nvPr/>
          </p:nvSpPr>
          <p:spPr bwMode="auto">
            <a:xfrm rot="16200000">
              <a:off x="-429" y="2013"/>
              <a:ext cx="1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sz="1600">
                  <a:solidFill>
                    <a:schemeClr val="accent2"/>
                  </a:solidFill>
                  <a:latin typeface="Arial Narrow" pitchFamily="34" charset="0"/>
                </a:rPr>
                <a:t>Borgerrettet forebyggelse</a:t>
              </a:r>
            </a:p>
          </p:txBody>
        </p:sp>
      </p:grpSp>
      <p:sp>
        <p:nvSpPr>
          <p:cNvPr id="1390611" name="Text Box 19"/>
          <p:cNvSpPr txBox="1">
            <a:spLocks noChangeArrowheads="1"/>
          </p:cNvSpPr>
          <p:nvPr/>
        </p:nvSpPr>
        <p:spPr bwMode="auto">
          <a:xfrm>
            <a:off x="6443663" y="2312988"/>
            <a:ext cx="2592387" cy="11874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a-DK" sz="2400">
                <a:solidFill>
                  <a:schemeClr val="bg1"/>
                </a:solidFill>
                <a:latin typeface="Arial Narrow" pitchFamily="34" charset="0"/>
              </a:rPr>
              <a:t>Borgerrettet forebyg-gelse skal mindske sygdomsforekomst</a:t>
            </a:r>
          </a:p>
        </p:txBody>
      </p:sp>
      <p:sp>
        <p:nvSpPr>
          <p:cNvPr id="1390612" name="Text Box 20"/>
          <p:cNvSpPr txBox="1">
            <a:spLocks noChangeArrowheads="1"/>
          </p:cNvSpPr>
          <p:nvPr/>
        </p:nvSpPr>
        <p:spPr bwMode="auto">
          <a:xfrm>
            <a:off x="6443663" y="5300663"/>
            <a:ext cx="2592387" cy="11874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a-DK" sz="2400">
                <a:solidFill>
                  <a:schemeClr val="bg1"/>
                </a:solidFill>
                <a:latin typeface="Arial Narrow" pitchFamily="34" charset="0"/>
              </a:rPr>
              <a:t>Patientrettet forebyg-gelse skal sikre det gode helbred</a:t>
            </a:r>
          </a:p>
        </p:txBody>
      </p:sp>
    </p:spTree>
    <p:extLst>
      <p:ext uri="{BB962C8B-B14F-4D97-AF65-F5344CB8AC3E}">
        <p14:creationId xmlns:p14="http://schemas.microsoft.com/office/powerpoint/2010/main" val="691203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9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39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39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39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39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39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39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39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39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39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9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90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90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39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90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90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90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90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0595" grpId="0"/>
      <p:bldP spid="1390596" grpId="0"/>
      <p:bldP spid="1390597" grpId="0"/>
      <p:bldP spid="1390598" grpId="0"/>
      <p:bldP spid="1390599" grpId="0"/>
      <p:bldP spid="1390600" grpId="0"/>
      <p:bldP spid="1390601" grpId="0"/>
      <p:bldP spid="1390602" grpId="0"/>
      <p:bldP spid="1390604" grpId="0" animBg="1"/>
      <p:bldP spid="1390605" grpId="0" animBg="1"/>
      <p:bldP spid="1390606" grpId="0" animBg="1"/>
      <p:bldP spid="1390607" grpId="0"/>
      <p:bldP spid="1390611" grpId="0" animBg="1"/>
      <p:bldP spid="13906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80920" cy="914400"/>
          </a:xfrm>
        </p:spPr>
        <p:txBody>
          <a:bodyPr/>
          <a:lstStyle/>
          <a:p>
            <a:r>
              <a:rPr lang="da-DK" dirty="0" smtClean="0">
                <a:solidFill>
                  <a:schemeClr val="accent2"/>
                </a:solidFill>
              </a:rPr>
              <a:t>Kommunale sundhedsopgaver efter reformen</a:t>
            </a:r>
            <a:endParaRPr lang="da-DK" dirty="0">
              <a:solidFill>
                <a:schemeClr val="accent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0010" y="3717032"/>
            <a:ext cx="7599114" cy="2520280"/>
          </a:xfrm>
        </p:spPr>
        <p:txBody>
          <a:bodyPr/>
          <a:lstStyle/>
          <a:p>
            <a:pPr lvl="0"/>
            <a:r>
              <a:rPr lang="da-DK" i="1" dirty="0">
                <a:solidFill>
                  <a:schemeClr val="accent2"/>
                </a:solidFill>
              </a:rPr>
              <a:t>F</a:t>
            </a:r>
            <a:r>
              <a:rPr lang="da-DK" i="1" dirty="0" smtClean="0">
                <a:solidFill>
                  <a:schemeClr val="accent2"/>
                </a:solidFill>
              </a:rPr>
              <a:t>ør- </a:t>
            </a:r>
            <a:r>
              <a:rPr lang="da-DK" i="1" dirty="0">
                <a:solidFill>
                  <a:schemeClr val="accent2"/>
                </a:solidFill>
              </a:rPr>
              <a:t>og efterbehandlingsopgaver </a:t>
            </a:r>
            <a:endParaRPr lang="da-DK" i="1" dirty="0" smtClean="0">
              <a:solidFill>
                <a:schemeClr val="accent2"/>
              </a:solidFill>
            </a:endParaRPr>
          </a:p>
          <a:p>
            <a:pPr lvl="0"/>
            <a:r>
              <a:rPr lang="da-DK" i="1" dirty="0">
                <a:solidFill>
                  <a:schemeClr val="accent2"/>
                </a:solidFill>
              </a:rPr>
              <a:t>O</a:t>
            </a:r>
            <a:r>
              <a:rPr lang="da-DK" i="1" dirty="0" smtClean="0">
                <a:solidFill>
                  <a:schemeClr val="accent2"/>
                </a:solidFill>
              </a:rPr>
              <a:t>vertagelse </a:t>
            </a:r>
            <a:r>
              <a:rPr lang="da-DK" i="1" dirty="0">
                <a:solidFill>
                  <a:schemeClr val="accent2"/>
                </a:solidFill>
              </a:rPr>
              <a:t>af </a:t>
            </a:r>
            <a:r>
              <a:rPr lang="da-DK" i="1" dirty="0" smtClean="0">
                <a:solidFill>
                  <a:schemeClr val="accent2"/>
                </a:solidFill>
              </a:rPr>
              <a:t>behandlingsopgaver</a:t>
            </a:r>
            <a:endParaRPr lang="da-DK" dirty="0">
              <a:solidFill>
                <a:schemeClr val="accent2"/>
              </a:solidFill>
            </a:endParaRPr>
          </a:p>
          <a:p>
            <a:pPr marL="0" lvl="0" indent="0">
              <a:buNone/>
            </a:pPr>
            <a:endParaRPr lang="da-DK" sz="2000" i="1" dirty="0" smtClean="0"/>
          </a:p>
        </p:txBody>
      </p:sp>
      <p:sp>
        <p:nvSpPr>
          <p:cNvPr id="5" name="Tekstboks 4"/>
          <p:cNvSpPr txBox="1"/>
          <p:nvPr/>
        </p:nvSpPr>
        <p:spPr>
          <a:xfrm>
            <a:off x="251520" y="3193812"/>
            <a:ext cx="5447325" cy="5232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da-DK" sz="2800" dirty="0" smtClean="0">
                <a:solidFill>
                  <a:schemeClr val="bg1"/>
                </a:solidFill>
              </a:rPr>
              <a:t>Men de substituerende opgaver?</a:t>
            </a:r>
            <a:endParaRPr lang="da-DK" sz="2800" dirty="0">
              <a:solidFill>
                <a:schemeClr val="bg1"/>
              </a:solidFill>
            </a:endParaRPr>
          </a:p>
        </p:txBody>
      </p:sp>
      <p:sp>
        <p:nvSpPr>
          <p:cNvPr id="6" name="Pladsholder til indhold 2"/>
          <p:cNvSpPr txBox="1">
            <a:spLocks/>
          </p:cNvSpPr>
          <p:nvPr/>
        </p:nvSpPr>
        <p:spPr bwMode="auto">
          <a:xfrm>
            <a:off x="620010" y="1700808"/>
            <a:ext cx="752710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a-DK" i="1" kern="0" dirty="0" smtClean="0">
                <a:solidFill>
                  <a:schemeClr val="accent2"/>
                </a:solidFill>
              </a:rPr>
              <a:t>Borgerrettet forebyggelse</a:t>
            </a:r>
            <a:r>
              <a:rPr lang="da-DK" kern="0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da-DK" i="1" kern="0" dirty="0" smtClean="0">
                <a:solidFill>
                  <a:schemeClr val="accent2"/>
                </a:solidFill>
              </a:rPr>
              <a:t>Patientrettet forebyggelse</a:t>
            </a:r>
            <a:r>
              <a:rPr lang="da-DK" kern="0" dirty="0" smtClean="0">
                <a:solidFill>
                  <a:schemeClr val="accent2"/>
                </a:solidFill>
              </a:rPr>
              <a:t> </a:t>
            </a:r>
            <a:endParaRPr lang="da-DK" sz="4400" kern="0" dirty="0">
              <a:solidFill>
                <a:schemeClr val="accent2"/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 flipH="1">
            <a:off x="6273902" y="1826821"/>
            <a:ext cx="2186530" cy="95410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da-DK" sz="2800" dirty="0" smtClean="0">
                <a:solidFill>
                  <a:schemeClr val="bg1"/>
                </a:solidFill>
              </a:rPr>
              <a:t>Dem fik I vel penge til?</a:t>
            </a:r>
            <a:endParaRPr lang="da-DK" sz="2800" dirty="0">
              <a:solidFill>
                <a:schemeClr val="bg1"/>
              </a:solidFill>
            </a:endParaRPr>
          </a:p>
        </p:txBody>
      </p:sp>
      <p:sp>
        <p:nvSpPr>
          <p:cNvPr id="7" name="Tekstboks 6"/>
          <p:cNvSpPr txBox="1"/>
          <p:nvPr/>
        </p:nvSpPr>
        <p:spPr>
          <a:xfrm flipH="1">
            <a:off x="971600" y="5301208"/>
            <a:ext cx="2520280" cy="95410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da-DK" sz="2800" dirty="0" smtClean="0">
                <a:solidFill>
                  <a:schemeClr val="bg1"/>
                </a:solidFill>
              </a:rPr>
              <a:t>Dem fik I ØIF</a:t>
            </a:r>
            <a:r>
              <a:rPr lang="da-DK" sz="2800" dirty="0" smtClean="0">
                <a:solidFill>
                  <a:srgbClr val="FFFF00"/>
                </a:solidFill>
              </a:rPr>
              <a:t>* </a:t>
            </a:r>
            <a:r>
              <a:rPr lang="da-DK" sz="2800" dirty="0" smtClean="0">
                <a:solidFill>
                  <a:schemeClr val="bg1"/>
                </a:solidFill>
              </a:rPr>
              <a:t>KMF penge til</a:t>
            </a:r>
            <a:endParaRPr lang="da-DK" sz="2800" dirty="0">
              <a:solidFill>
                <a:schemeClr val="bg1"/>
              </a:solidFill>
            </a:endParaRPr>
          </a:p>
        </p:txBody>
      </p:sp>
      <p:sp>
        <p:nvSpPr>
          <p:cNvPr id="8" name="Tekstboks 7"/>
          <p:cNvSpPr txBox="1"/>
          <p:nvPr/>
        </p:nvSpPr>
        <p:spPr>
          <a:xfrm>
            <a:off x="6397484" y="5212357"/>
            <a:ext cx="2494996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a-DK" sz="2800" dirty="0" smtClean="0">
                <a:solidFill>
                  <a:schemeClr val="accent2"/>
                </a:solidFill>
              </a:rPr>
              <a:t>Økonomisk</a:t>
            </a:r>
          </a:p>
          <a:p>
            <a:r>
              <a:rPr lang="da-DK" sz="2800" dirty="0" smtClean="0">
                <a:solidFill>
                  <a:schemeClr val="accent2"/>
                </a:solidFill>
              </a:rPr>
              <a:t>Incitament</a:t>
            </a:r>
          </a:p>
          <a:p>
            <a:r>
              <a:rPr lang="da-DK" sz="2800" dirty="0" smtClean="0">
                <a:solidFill>
                  <a:schemeClr val="accent2"/>
                </a:solidFill>
              </a:rPr>
              <a:t>Finansiering</a:t>
            </a:r>
            <a:endParaRPr lang="da-DK" sz="2800" dirty="0">
              <a:solidFill>
                <a:schemeClr val="accent2"/>
              </a:solidFill>
            </a:endParaRPr>
          </a:p>
        </p:txBody>
      </p:sp>
      <p:sp>
        <p:nvSpPr>
          <p:cNvPr id="9" name="Tekstboks 8"/>
          <p:cNvSpPr txBox="1"/>
          <p:nvPr/>
        </p:nvSpPr>
        <p:spPr>
          <a:xfrm>
            <a:off x="6084168" y="5219908"/>
            <a:ext cx="27443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a-DK" dirty="0" smtClean="0"/>
              <a:t>*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9629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9350" y="1074440"/>
            <a:ext cx="6927850" cy="914400"/>
          </a:xfrm>
        </p:spPr>
        <p:txBody>
          <a:bodyPr/>
          <a:lstStyle/>
          <a:p>
            <a:r>
              <a:rPr lang="da-DK" dirty="0" smtClean="0"/>
              <a:t>Hvad arbejder kommunerne med i andre regioner – fx Midtjylland?</a:t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sz="3200" dirty="0" smtClean="0"/>
              <a:t>Fokus på fire målsætninger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149350" y="2708920"/>
            <a:ext cx="6927850" cy="3200400"/>
          </a:xfrm>
        </p:spPr>
        <p:txBody>
          <a:bodyPr/>
          <a:lstStyle/>
          <a:p>
            <a:r>
              <a:rPr lang="da-DK" sz="2400" dirty="0" smtClean="0">
                <a:solidFill>
                  <a:schemeClr val="accent6"/>
                </a:solidFill>
              </a:rPr>
              <a:t>Forebyggelse af uhensigtsmæssige indlæggelser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Tilbud af høj kvalitet til borgere med kronisk sygdom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Fælles kvalitetsmodel for det tværfaglige samarbejde om komplekse genoptræningsopgaver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Bedre sammenhænge inden for voksenpsykiatrien</a:t>
            </a:r>
            <a:endParaRPr lang="da-DK" sz="2400" dirty="0">
              <a:solidFill>
                <a:schemeClr val="accent6"/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7050240" y="1700808"/>
            <a:ext cx="1914248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</a:rPr>
              <a:t>H</a:t>
            </a:r>
            <a:r>
              <a:rPr lang="da-DK" dirty="0" smtClean="0">
                <a:solidFill>
                  <a:schemeClr val="bg1"/>
                </a:solidFill>
              </a:rPr>
              <a:t>vad er målsætningerne?</a:t>
            </a:r>
            <a:endParaRPr lang="da-D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728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Kommunale tilbud skal aflaste sygehusene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11560" y="1988840"/>
            <a:ext cx="6927850" cy="3200400"/>
          </a:xfrm>
        </p:spPr>
        <p:txBody>
          <a:bodyPr/>
          <a:lstStyle/>
          <a:p>
            <a:pPr lvl="0"/>
            <a:r>
              <a:rPr lang="da-DK" sz="2400" dirty="0">
                <a:solidFill>
                  <a:schemeClr val="accent6"/>
                </a:solidFill>
              </a:rPr>
              <a:t>Akutindsatser, der kan reducere korttidsindlæggelserne</a:t>
            </a:r>
          </a:p>
          <a:p>
            <a:pPr lvl="0"/>
            <a:r>
              <a:rPr lang="da-DK" sz="2400" dirty="0">
                <a:solidFill>
                  <a:schemeClr val="accent6"/>
                </a:solidFill>
              </a:rPr>
              <a:t>Indsatser på plejecentrene, der kan reducere forebyggelige diagnoser </a:t>
            </a:r>
          </a:p>
          <a:p>
            <a:pPr lvl="0"/>
            <a:r>
              <a:rPr lang="da-DK" sz="2400" dirty="0">
                <a:solidFill>
                  <a:schemeClr val="accent6"/>
                </a:solidFill>
              </a:rPr>
              <a:t>Hurtig opfølgning efter udskrivning, der kan reducere antallet af genindlæggelser </a:t>
            </a:r>
          </a:p>
          <a:p>
            <a:pPr lvl="0"/>
            <a:r>
              <a:rPr lang="da-DK" sz="2400" dirty="0">
                <a:solidFill>
                  <a:schemeClr val="accent6"/>
                </a:solidFill>
              </a:rPr>
              <a:t>Telemedicinske tilbud til kronikere eller patienter med behov for sårbehandling</a:t>
            </a:r>
          </a:p>
          <a:p>
            <a:pPr lvl="0"/>
            <a:r>
              <a:rPr lang="da-DK" sz="2400" dirty="0">
                <a:solidFill>
                  <a:schemeClr val="accent6"/>
                </a:solidFill>
              </a:rPr>
              <a:t>Døgnpladser til ældre medicinske patienter med henblik på at undgå indlæggelser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2806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6927850" cy="914400"/>
          </a:xfrm>
        </p:spPr>
        <p:txBody>
          <a:bodyPr/>
          <a:lstStyle/>
          <a:p>
            <a:r>
              <a:rPr lang="da-DK" sz="3200" dirty="0" smtClean="0"/>
              <a:t>Sygehusene og lægerne  sætter betingelserne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7544" y="1628800"/>
            <a:ext cx="6927850" cy="3200400"/>
          </a:xfrm>
        </p:spPr>
        <p:txBody>
          <a:bodyPr/>
          <a:lstStyle/>
          <a:p>
            <a:r>
              <a:rPr lang="da-DK" sz="2400" dirty="0" smtClean="0">
                <a:solidFill>
                  <a:schemeClr val="accent6"/>
                </a:solidFill>
              </a:rPr>
              <a:t>Og ikke kun for den kommunale medfinansiering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Hvilke patienter indskrives?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Hvornår hurtigt og tit sendes de hjem?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Hvad skal kommunen gøre før indlæggelse og (før og) efter udskrivelse?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Specialiseringen skaber større koordinationsudfordringer og -behov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Hvor meget behandling foregår ambulant?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Sygehuset følger patienten hjem og behandling fortsætter der</a:t>
            </a:r>
          </a:p>
          <a:p>
            <a:r>
              <a:rPr lang="da-DK" sz="2400" dirty="0" smtClean="0">
                <a:solidFill>
                  <a:schemeClr val="accent6"/>
                </a:solidFill>
              </a:rPr>
              <a:t>Lægerne bestemmer visiteringen</a:t>
            </a:r>
            <a:r>
              <a:rPr lang="da-DK" sz="2400" dirty="0" smtClean="0"/>
              <a:t> </a:t>
            </a:r>
          </a:p>
          <a:p>
            <a:endParaRPr lang="da-DK" sz="2400" dirty="0" smtClean="0"/>
          </a:p>
        </p:txBody>
      </p:sp>
      <p:sp>
        <p:nvSpPr>
          <p:cNvPr id="4" name="Tekstboks 3"/>
          <p:cNvSpPr txBox="1"/>
          <p:nvPr/>
        </p:nvSpPr>
        <p:spPr>
          <a:xfrm rot="2986549">
            <a:off x="7180796" y="3420192"/>
            <a:ext cx="1914248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bg1"/>
                </a:solidFill>
              </a:rPr>
              <a:t>Sygehusene sætter betingelserne</a:t>
            </a:r>
            <a:endParaRPr lang="da-DK" dirty="0">
              <a:solidFill>
                <a:schemeClr val="bg1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6616137" y="404664"/>
            <a:ext cx="1916303" cy="1987287"/>
            <a:chOff x="3470" y="1483"/>
            <a:chExt cx="2130" cy="1982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3910" y="1935"/>
              <a:ext cx="1508" cy="1043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Bermuda</a:t>
              </a:r>
            </a:p>
            <a:p>
              <a:pPr algn="ctr"/>
              <a:r>
                <a:rPr lang="da-DK" sz="2400">
                  <a:solidFill>
                    <a:srgbClr val="FFFF99"/>
                  </a:solidFill>
                  <a:latin typeface="Times New Roman" pitchFamily="18" charset="0"/>
                </a:rPr>
                <a:t>trekant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4927" y="3022"/>
              <a:ext cx="673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Praksis-</a:t>
              </a:r>
            </a:p>
            <a:p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sektor</a:t>
              </a: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3996" y="1918"/>
              <a:ext cx="1296" cy="998"/>
              <a:chOff x="4572" y="1842"/>
              <a:chExt cx="1404" cy="998"/>
            </a:xfrm>
          </p:grpSpPr>
          <p:sp>
            <p:nvSpPr>
              <p:cNvPr id="13" name="Freeform 7"/>
              <p:cNvSpPr>
                <a:spLocks/>
              </p:cNvSpPr>
              <p:nvPr/>
            </p:nvSpPr>
            <p:spPr bwMode="auto">
              <a:xfrm>
                <a:off x="4572" y="2541"/>
                <a:ext cx="1404" cy="299"/>
              </a:xfrm>
              <a:custGeom>
                <a:avLst/>
                <a:gdLst>
                  <a:gd name="T0" fmla="*/ 0 w 3062"/>
                  <a:gd name="T1" fmla="*/ 789 h 790"/>
                  <a:gd name="T2" fmla="*/ 3061 w 3062"/>
                  <a:gd name="T3" fmla="*/ 789 h 790"/>
                  <a:gd name="T4" fmla="*/ 2596 w 3062"/>
                  <a:gd name="T5" fmla="*/ 0 h 790"/>
                  <a:gd name="T6" fmla="*/ 456 w 3062"/>
                  <a:gd name="T7" fmla="*/ 0 h 790"/>
                  <a:gd name="T8" fmla="*/ 0 w 3062"/>
                  <a:gd name="T9" fmla="*/ 789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2" h="790">
                    <a:moveTo>
                      <a:pt x="0" y="789"/>
                    </a:moveTo>
                    <a:lnTo>
                      <a:pt x="3061" y="789"/>
                    </a:lnTo>
                    <a:lnTo>
                      <a:pt x="2596" y="0"/>
                    </a:lnTo>
                    <a:lnTo>
                      <a:pt x="456" y="0"/>
                    </a:lnTo>
                    <a:lnTo>
                      <a:pt x="0" y="789"/>
                    </a:lnTo>
                  </a:path>
                </a:pathLst>
              </a:custGeom>
              <a:solidFill>
                <a:srgbClr val="FFB54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4" name="Freeform 8"/>
              <p:cNvSpPr>
                <a:spLocks/>
              </p:cNvSpPr>
              <p:nvPr/>
            </p:nvSpPr>
            <p:spPr bwMode="auto">
              <a:xfrm>
                <a:off x="4805" y="2194"/>
                <a:ext cx="966" cy="319"/>
              </a:xfrm>
              <a:custGeom>
                <a:avLst/>
                <a:gdLst>
                  <a:gd name="T0" fmla="*/ 0 w 2107"/>
                  <a:gd name="T1" fmla="*/ 841 h 842"/>
                  <a:gd name="T2" fmla="*/ 2106 w 2107"/>
                  <a:gd name="T3" fmla="*/ 841 h 842"/>
                  <a:gd name="T4" fmla="*/ 1618 w 2107"/>
                  <a:gd name="T5" fmla="*/ 0 h 842"/>
                  <a:gd name="T6" fmla="*/ 489 w 2107"/>
                  <a:gd name="T7" fmla="*/ 0 h 842"/>
                  <a:gd name="T8" fmla="*/ 0 w 2107"/>
                  <a:gd name="T9" fmla="*/ 841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7" h="842">
                    <a:moveTo>
                      <a:pt x="0" y="841"/>
                    </a:moveTo>
                    <a:lnTo>
                      <a:pt x="2106" y="841"/>
                    </a:lnTo>
                    <a:lnTo>
                      <a:pt x="1618" y="0"/>
                    </a:lnTo>
                    <a:lnTo>
                      <a:pt x="489" y="0"/>
                    </a:lnTo>
                    <a:lnTo>
                      <a:pt x="0" y="841"/>
                    </a:lnTo>
                  </a:path>
                </a:pathLst>
              </a:custGeom>
              <a:solidFill>
                <a:srgbClr val="FFCA7D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5044" y="1842"/>
                <a:ext cx="499" cy="327"/>
              </a:xfrm>
              <a:custGeom>
                <a:avLst/>
                <a:gdLst>
                  <a:gd name="T0" fmla="*/ 0 w 1089"/>
                  <a:gd name="T1" fmla="*/ 913 h 914"/>
                  <a:gd name="T2" fmla="*/ 1088 w 1089"/>
                  <a:gd name="T3" fmla="*/ 913 h 914"/>
                  <a:gd name="T4" fmla="*/ 544 w 1089"/>
                  <a:gd name="T5" fmla="*/ 0 h 914"/>
                  <a:gd name="T6" fmla="*/ 0 w 1089"/>
                  <a:gd name="T7" fmla="*/ 913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89" h="914">
                    <a:moveTo>
                      <a:pt x="0" y="913"/>
                    </a:moveTo>
                    <a:lnTo>
                      <a:pt x="1088" y="913"/>
                    </a:lnTo>
                    <a:lnTo>
                      <a:pt x="544" y="0"/>
                    </a:lnTo>
                    <a:lnTo>
                      <a:pt x="0" y="913"/>
                    </a:lnTo>
                  </a:path>
                </a:pathLst>
              </a:custGeom>
              <a:solidFill>
                <a:srgbClr val="FFE8B9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3470" y="3021"/>
              <a:ext cx="844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Kommu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  <a:p>
              <a:r>
                <a:rPr lang="da-DK" dirty="0" err="1">
                  <a:solidFill>
                    <a:srgbClr val="000066"/>
                  </a:solidFill>
                  <a:latin typeface="Times New Roman" pitchFamily="18" charset="0"/>
                </a:rPr>
                <a:t>nale</a:t>
              </a:r>
              <a:r>
                <a:rPr lang="da-DK" dirty="0">
                  <a:solidFill>
                    <a:srgbClr val="000066"/>
                  </a:solidFill>
                  <a:latin typeface="Times New Roman" pitchFamily="18" charset="0"/>
                </a:rPr>
                <a:t> tilbud</a:t>
              </a:r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4170" y="1483"/>
              <a:ext cx="77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a-DK" dirty="0" smtClean="0">
                  <a:solidFill>
                    <a:srgbClr val="000066"/>
                  </a:solidFill>
                  <a:latin typeface="Times New Roman" pitchFamily="18" charset="0"/>
                </a:rPr>
                <a:t>Sygehuse</a:t>
              </a:r>
              <a:endParaRPr lang="da-DK" sz="2400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 rot="-298701">
              <a:off x="4076" y="1964"/>
              <a:ext cx="1174" cy="1178"/>
            </a:xfrm>
            <a:custGeom>
              <a:avLst/>
              <a:gdLst>
                <a:gd name="G0" fmla="+- 1613 0 0"/>
                <a:gd name="G1" fmla="+- 21600 0 1613"/>
                <a:gd name="G2" fmla="+- 21600 0 161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13" y="10800"/>
                  </a:moveTo>
                  <a:cubicBezTo>
                    <a:pt x="1613" y="15874"/>
                    <a:pt x="5726" y="19987"/>
                    <a:pt x="10800" y="19987"/>
                  </a:cubicBezTo>
                  <a:cubicBezTo>
                    <a:pt x="15874" y="19987"/>
                    <a:pt x="19987" y="15874"/>
                    <a:pt x="19987" y="10800"/>
                  </a:cubicBezTo>
                  <a:cubicBezTo>
                    <a:pt x="19987" y="5726"/>
                    <a:pt x="15874" y="1613"/>
                    <a:pt x="10800" y="1613"/>
                  </a:cubicBezTo>
                  <a:cubicBezTo>
                    <a:pt x="5726" y="1613"/>
                    <a:pt x="1613" y="5726"/>
                    <a:pt x="1613" y="1080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4445" y="2379"/>
              <a:ext cx="460" cy="39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10800" rIns="18000" bIns="10800">
              <a:spAutoFit/>
            </a:bodyPr>
            <a:lstStyle/>
            <a:p>
              <a:pPr algn="ctr"/>
              <a:r>
                <a:rPr lang="da-DK" sz="1200" dirty="0" err="1" smtClean="0">
                  <a:solidFill>
                    <a:schemeClr val="bg1"/>
                  </a:solidFill>
                  <a:latin typeface="Times New Roman" pitchFamily="18" charset="0"/>
                </a:rPr>
                <a:t>Bor-ger</a:t>
              </a:r>
              <a:endParaRPr lang="da-DK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16" name="Tekstboks 15"/>
          <p:cNvSpPr txBox="1"/>
          <p:nvPr/>
        </p:nvSpPr>
        <p:spPr>
          <a:xfrm rot="2986549">
            <a:off x="7333196" y="5461290"/>
            <a:ext cx="1914248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bg1"/>
                </a:solidFill>
              </a:rPr>
              <a:t>Kommunen skal tilpasse sig</a:t>
            </a:r>
            <a:endParaRPr lang="da-D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2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s-liggende">
  <a:themeElements>
    <a:clrScheme name="Dias-liggen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as-liggend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as-liggen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s-liggen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s-liggen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s-liggen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s-liggen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s-liggen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s-liggen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16039</TotalTime>
  <Words>1410</Words>
  <Application>Microsoft Office PowerPoint</Application>
  <PresentationFormat>Skærmshow (4:3)</PresentationFormat>
  <Paragraphs>349</Paragraphs>
  <Slides>21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21</vt:i4>
      </vt:variant>
    </vt:vector>
  </HeadingPairs>
  <TitlesOfParts>
    <vt:vector size="22" baseType="lpstr">
      <vt:lpstr>Dias-liggende</vt:lpstr>
      <vt:lpstr>Politisk temamøde om  Kommunal Sundhed  KKR Nordjylland  6. februar 2014  Hvad er kommunernes største udfordringer på sundhedsområdet?  Jes Søgaard Professor </vt:lpstr>
      <vt:lpstr>Opgaver og udfordringer</vt:lpstr>
      <vt:lpstr>Koordinationsudfordringen er stor og vigtig: Borgeren med en psykisk lidelse møder</vt:lpstr>
      <vt:lpstr>Hvad er sundhedsopgaven for jer? I </vt:lpstr>
      <vt:lpstr>Voksenbefolkning i Danmark 2005 40% oplever langvarig sygdom 21% rapporterer  dårligt helbred (smerter, fysiske, sociale, mentale funktionsindskrænkninger)</vt:lpstr>
      <vt:lpstr>Kommunale sundhedsopgaver efter reformen</vt:lpstr>
      <vt:lpstr>Hvad arbejder kommunerne med i andre regioner – fx Midtjylland?  Fokus på fire målsætninger</vt:lpstr>
      <vt:lpstr>Kommunale tilbud skal aflaste sygehusene</vt:lpstr>
      <vt:lpstr>Sygehusene og lægerne  sætter betingelserne</vt:lpstr>
      <vt:lpstr>Hvad er sundhedsopgaven for jer? II </vt:lpstr>
      <vt:lpstr>Finansiel nytænkning?</vt:lpstr>
      <vt:lpstr>Eksempler på alternative modeller</vt:lpstr>
      <vt:lpstr>10 principper for den økonomiske incitamentsstruktur og finansiering</vt:lpstr>
      <vt:lpstr>I skal skabe det nære sundhedsvæsen</vt:lpstr>
      <vt:lpstr>Hvad er sundhedsopgaven for jer? II </vt:lpstr>
      <vt:lpstr>To forudsætninger for nære, kommunale sundhedstilbud – alternativ til sygehusbehandling</vt:lpstr>
      <vt:lpstr>Hvad er sundhedsopgaven for jer? III </vt:lpstr>
      <vt:lpstr>Strukturen: Sundhedsvæsenets tre grundsektorer</vt:lpstr>
      <vt:lpstr>Sundhedsvæsenet i Danmark  </vt:lpstr>
      <vt:lpstr>Opgaver og udfordringer</vt:lpstr>
      <vt:lpstr>PowerPoint-præsentation</vt:lpstr>
    </vt:vector>
  </TitlesOfParts>
  <Company>dsi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Mulige reformer i sygehusvæsenet</dc:title>
  <dc:creator>jes</dc:creator>
  <cp:lastModifiedBy>Jes Søgaard</cp:lastModifiedBy>
  <cp:revision>283</cp:revision>
  <cp:lastPrinted>2014-02-05T20:58:51Z</cp:lastPrinted>
  <dcterms:created xsi:type="dcterms:W3CDTF">2002-12-19T06:58:53Z</dcterms:created>
  <dcterms:modified xsi:type="dcterms:W3CDTF">2014-02-05T22:01:49Z</dcterms:modified>
</cp:coreProperties>
</file>